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05" r:id="rId5"/>
    <p:sldId id="311" r:id="rId6"/>
    <p:sldId id="309" r:id="rId7"/>
    <p:sldId id="291" r:id="rId8"/>
    <p:sldId id="308" r:id="rId9"/>
    <p:sldId id="312" r:id="rId10"/>
    <p:sldId id="306" r:id="rId11"/>
    <p:sldId id="313" r:id="rId12"/>
    <p:sldId id="298" r:id="rId13"/>
    <p:sldId id="310" r:id="rId14"/>
    <p:sldId id="296" r:id="rId15"/>
    <p:sldId id="294" r:id="rId16"/>
    <p:sldId id="307" r:id="rId17"/>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23F"/>
    <a:srgbClr val="EEA12D"/>
    <a:srgbClr val="F4B251"/>
    <a:srgbClr val="E17B2A"/>
    <a:srgbClr val="00A3DB"/>
    <a:srgbClr val="5B9BD5"/>
    <a:srgbClr val="20A547"/>
    <a:srgbClr val="5C2A7A"/>
    <a:srgbClr val="AE2A7E"/>
    <a:srgbClr val="A11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94660"/>
  </p:normalViewPr>
  <p:slideViewPr>
    <p:cSldViewPr snapToGrid="0">
      <p:cViewPr varScale="1">
        <p:scale>
          <a:sx n="79" d="100"/>
          <a:sy n="79" d="100"/>
        </p:scale>
        <p:origin x="2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7625" y="0"/>
            <a:ext cx="2951163" cy="498475"/>
          </a:xfrm>
          <a:prstGeom prst="rect">
            <a:avLst/>
          </a:prstGeom>
        </p:spPr>
        <p:txBody>
          <a:bodyPr vert="horz" lIns="91440" tIns="45720" rIns="91440" bIns="45720" rtlCol="0"/>
          <a:lstStyle>
            <a:lvl1pPr algn="r">
              <a:defRPr sz="1200"/>
            </a:lvl1pPr>
          </a:lstStyle>
          <a:p>
            <a:fld id="{2D38B516-6C3E-504D-A036-9E9EBB1E3EF9}" type="datetimeFigureOut">
              <a:rPr lang="en-US" smtClean="0"/>
              <a:t>10/12/2022</a:t>
            </a:fld>
            <a:endParaRPr lang="en-US"/>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4725"/>
            <a:ext cx="5448300" cy="39147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7625" y="9444038"/>
            <a:ext cx="2951163" cy="498475"/>
          </a:xfrm>
          <a:prstGeom prst="rect">
            <a:avLst/>
          </a:prstGeom>
        </p:spPr>
        <p:txBody>
          <a:bodyPr vert="horz" lIns="91440" tIns="45720" rIns="91440" bIns="45720" rtlCol="0" anchor="b"/>
          <a:lstStyle>
            <a:lvl1pPr algn="r">
              <a:defRPr sz="1200"/>
            </a:lvl1pPr>
          </a:lstStyle>
          <a:p>
            <a:fld id="{677709C1-A702-204C-ABE5-AD356984929A}" type="slidenum">
              <a:rPr lang="en-US" smtClean="0"/>
              <a:t>‹#›</a:t>
            </a:fld>
            <a:endParaRPr lang="en-US"/>
          </a:p>
        </p:txBody>
      </p:sp>
    </p:spTree>
    <p:extLst>
      <p:ext uri="{BB962C8B-B14F-4D97-AF65-F5344CB8AC3E}">
        <p14:creationId xmlns:p14="http://schemas.microsoft.com/office/powerpoint/2010/main" val="84958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55DB3CE-9D90-4F3D-B357-5D9F52D3E062}"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3489722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5DB3CE-9D90-4F3D-B357-5D9F52D3E062}"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301563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5DB3CE-9D90-4F3D-B357-5D9F52D3E062}"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222844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5DB3CE-9D90-4F3D-B357-5D9F52D3E062}"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19838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5DB3CE-9D90-4F3D-B357-5D9F52D3E062}" type="datetimeFigureOut">
              <a:rPr lang="en-GB" smtClean="0"/>
              <a:t>12/10/2022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346987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5DB3CE-9D90-4F3D-B357-5D9F52D3E062}" type="datetimeFigureOut">
              <a:rPr lang="en-GB" smtClean="0"/>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364035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5DB3CE-9D90-4F3D-B357-5D9F52D3E062}" type="datetimeFigureOut">
              <a:rPr lang="en-GB" smtClean="0"/>
              <a:t>12/10/2022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140416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55DB3CE-9D90-4F3D-B357-5D9F52D3E062}" type="datetimeFigureOut">
              <a:rPr lang="en-GB" smtClean="0"/>
              <a:t>12/10/2022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393176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DB3CE-9D90-4F3D-B357-5D9F52D3E062}" type="datetimeFigureOut">
              <a:rPr lang="en-GB" smtClean="0"/>
              <a:t>12/10/2022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133056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5DB3CE-9D90-4F3D-B357-5D9F52D3E062}" type="datetimeFigureOut">
              <a:rPr lang="en-GB" smtClean="0"/>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3368261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5DB3CE-9D90-4F3D-B357-5D9F52D3E062}" type="datetimeFigureOut">
              <a:rPr lang="en-GB" smtClean="0"/>
              <a:t>12/10/2022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F1BA10-9E0F-42FC-93E6-EE16E8AC8701}" type="slidenum">
              <a:rPr lang="en-GB" smtClean="0"/>
              <a:t>‹#›</a:t>
            </a:fld>
            <a:endParaRPr lang="en-GB"/>
          </a:p>
        </p:txBody>
      </p:sp>
    </p:spTree>
    <p:extLst>
      <p:ext uri="{BB962C8B-B14F-4D97-AF65-F5344CB8AC3E}">
        <p14:creationId xmlns:p14="http://schemas.microsoft.com/office/powerpoint/2010/main" val="3351150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DB3CE-9D90-4F3D-B357-5D9F52D3E062}" type="datetimeFigureOut">
              <a:rPr lang="en-GB" smtClean="0"/>
              <a:t>12/10/2022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1BA10-9E0F-42FC-93E6-EE16E8AC8701}" type="slidenum">
              <a:rPr lang="en-GB" smtClean="0"/>
              <a:t>‹#›</a:t>
            </a:fld>
            <a:endParaRPr lang="en-GB"/>
          </a:p>
        </p:txBody>
      </p:sp>
    </p:spTree>
    <p:extLst>
      <p:ext uri="{BB962C8B-B14F-4D97-AF65-F5344CB8AC3E}">
        <p14:creationId xmlns:p14="http://schemas.microsoft.com/office/powerpoint/2010/main" val="1103795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Natalie.Tyldesley-Marshall@warwick.ac.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nnpcf.org.uk/2022/07/22/nnpcf-response-to-the-send-green-paper-and-alternative-provision-consult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dti.org.uk/assets/files/Time-to-Talk-final-evaluation-report.pdf" TargetMode="External"/><Relationship Id="rId2" Type="http://schemas.openxmlformats.org/officeDocument/2006/relationships/hyperlink" Target="https://www.ndti.org.uk/news/children-and-young-people-advice-dfe-and-cqc-on-writing-survey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it.ly/DCPSurvey202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enc-healthiertogether.nhs.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arrow&#10;&#10;Description automatically generated">
            <a:extLst>
              <a:ext uri="{FF2B5EF4-FFF2-40B4-BE49-F238E27FC236}">
                <a16:creationId xmlns:a16="http://schemas.microsoft.com/office/drawing/2014/main" id="{E214806C-F7C7-D144-97CE-2DC1654AFFA4}"/>
              </a:ext>
            </a:extLst>
          </p:cNvPr>
          <p:cNvPicPr>
            <a:picLocks noChangeAspect="1"/>
          </p:cNvPicPr>
          <p:nvPr/>
        </p:nvPicPr>
        <p:blipFill rotWithShape="1">
          <a:blip r:embed="rId2">
            <a:extLst>
              <a:ext uri="{28A0092B-C50C-407E-A947-70E740481C1C}">
                <a14:useLocalDpi xmlns:a14="http://schemas.microsoft.com/office/drawing/2010/main" val="0"/>
              </a:ext>
            </a:extLst>
          </a:blip>
          <a:srcRect t="11233" b="21533"/>
          <a:stretch/>
        </p:blipFill>
        <p:spPr>
          <a:xfrm>
            <a:off x="0" y="0"/>
            <a:ext cx="12192000" cy="6858000"/>
          </a:xfrm>
          <a:prstGeom prst="rect">
            <a:avLst/>
          </a:prstGeom>
        </p:spPr>
      </p:pic>
      <p:sp>
        <p:nvSpPr>
          <p:cNvPr id="8" name="Rectangle 7">
            <a:extLst>
              <a:ext uri="{FF2B5EF4-FFF2-40B4-BE49-F238E27FC236}">
                <a16:creationId xmlns:a16="http://schemas.microsoft.com/office/drawing/2014/main" id="{B29E72C8-0F4A-4148-8A96-848575861EE7}"/>
              </a:ext>
            </a:extLst>
          </p:cNvPr>
          <p:cNvSpPr/>
          <p:nvPr/>
        </p:nvSpPr>
        <p:spPr>
          <a:xfrm>
            <a:off x="0" y="4987729"/>
            <a:ext cx="12192000" cy="1471437"/>
          </a:xfrm>
          <a:prstGeom prst="rect">
            <a:avLst/>
          </a:prstGeom>
          <a:solidFill>
            <a:srgbClr val="E7A23F">
              <a:alpha val="7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87F33158-EC1C-7A4A-90D8-4423449F4892}"/>
              </a:ext>
            </a:extLst>
          </p:cNvPr>
          <p:cNvSpPr>
            <a:spLocks noGrp="1"/>
          </p:cNvSpPr>
          <p:nvPr>
            <p:ph idx="1"/>
          </p:nvPr>
        </p:nvSpPr>
        <p:spPr>
          <a:xfrm>
            <a:off x="545431" y="5186656"/>
            <a:ext cx="9035717" cy="1085806"/>
          </a:xfrm>
        </p:spPr>
        <p:txBody>
          <a:bodyPr anchor="t">
            <a:normAutofit fontScale="55000" lnSpcReduction="20000"/>
          </a:bodyPr>
          <a:lstStyle/>
          <a:p>
            <a:pPr marL="0" indent="0">
              <a:buNone/>
            </a:pPr>
            <a:r>
              <a:rPr lang="en-GB" sz="7200" b="1" dirty="0">
                <a:solidFill>
                  <a:schemeClr val="bg1"/>
                </a:solidFill>
                <a:latin typeface="Arial" panose="020B0604020202020204" pitchFamily="34" charset="0"/>
                <a:cs typeface="Arial" panose="020B0604020202020204" pitchFamily="34" charset="0"/>
              </a:rPr>
              <a:t>Making participation work- feedback from the stakeholder group</a:t>
            </a:r>
          </a:p>
        </p:txBody>
      </p:sp>
      <p:sp>
        <p:nvSpPr>
          <p:cNvPr id="10" name="Freeform 6">
            <a:extLst>
              <a:ext uri="{FF2B5EF4-FFF2-40B4-BE49-F238E27FC236}">
                <a16:creationId xmlns:a16="http://schemas.microsoft.com/office/drawing/2014/main" id="{10B27BC4-129C-D14B-8191-ECE177367BED}"/>
              </a:ext>
            </a:extLst>
          </p:cNvPr>
          <p:cNvSpPr>
            <a:spLocks/>
          </p:cNvSpPr>
          <p:nvPr/>
        </p:nvSpPr>
        <p:spPr bwMode="auto">
          <a:xfrm>
            <a:off x="9492208" y="22809"/>
            <a:ext cx="2699792" cy="6835191"/>
          </a:xfrm>
          <a:custGeom>
            <a:avLst/>
            <a:gdLst/>
            <a:ahLst/>
            <a:cxnLst>
              <a:cxn ang="0">
                <a:pos x="138" y="3828"/>
              </a:cxn>
              <a:cxn ang="0">
                <a:pos x="390" y="3828"/>
              </a:cxn>
              <a:cxn ang="0">
                <a:pos x="600" y="3828"/>
              </a:cxn>
              <a:cxn ang="0">
                <a:pos x="792" y="3828"/>
              </a:cxn>
              <a:cxn ang="0">
                <a:pos x="954" y="3828"/>
              </a:cxn>
              <a:cxn ang="0">
                <a:pos x="1086" y="3828"/>
              </a:cxn>
              <a:cxn ang="0">
                <a:pos x="1194" y="3828"/>
              </a:cxn>
              <a:cxn ang="0">
                <a:pos x="1326" y="3828"/>
              </a:cxn>
              <a:cxn ang="0">
                <a:pos x="1428" y="3828"/>
              </a:cxn>
              <a:cxn ang="0">
                <a:pos x="1488" y="3828"/>
              </a:cxn>
              <a:cxn ang="0">
                <a:pos x="1506" y="3828"/>
              </a:cxn>
              <a:cxn ang="0">
                <a:pos x="1512" y="3744"/>
              </a:cxn>
              <a:cxn ang="0">
                <a:pos x="1512" y="3522"/>
              </a:cxn>
              <a:cxn ang="0">
                <a:pos x="1512" y="3294"/>
              </a:cxn>
              <a:cxn ang="0">
                <a:pos x="1512" y="3126"/>
              </a:cxn>
              <a:cxn ang="0">
                <a:pos x="1512" y="3018"/>
              </a:cxn>
              <a:cxn ang="0">
                <a:pos x="1512" y="2946"/>
              </a:cxn>
              <a:cxn ang="0">
                <a:pos x="1512" y="2916"/>
              </a:cxn>
              <a:cxn ang="0">
                <a:pos x="1512" y="2898"/>
              </a:cxn>
              <a:cxn ang="0">
                <a:pos x="1434" y="2742"/>
              </a:cxn>
              <a:cxn ang="0">
                <a:pos x="1296" y="2406"/>
              </a:cxn>
              <a:cxn ang="0">
                <a:pos x="1188" y="2046"/>
              </a:cxn>
              <a:cxn ang="0">
                <a:pos x="1140" y="1632"/>
              </a:cxn>
              <a:cxn ang="0">
                <a:pos x="1146" y="1248"/>
              </a:cxn>
              <a:cxn ang="0">
                <a:pos x="1206" y="978"/>
              </a:cxn>
              <a:cxn ang="0">
                <a:pos x="1308" y="780"/>
              </a:cxn>
              <a:cxn ang="0">
                <a:pos x="1434" y="648"/>
              </a:cxn>
              <a:cxn ang="0">
                <a:pos x="1512" y="498"/>
              </a:cxn>
              <a:cxn ang="0">
                <a:pos x="1512" y="330"/>
              </a:cxn>
              <a:cxn ang="0">
                <a:pos x="1512" y="198"/>
              </a:cxn>
              <a:cxn ang="0">
                <a:pos x="1512" y="108"/>
              </a:cxn>
              <a:cxn ang="0">
                <a:pos x="1512" y="48"/>
              </a:cxn>
              <a:cxn ang="0">
                <a:pos x="1512" y="12"/>
              </a:cxn>
              <a:cxn ang="0">
                <a:pos x="1512" y="0"/>
              </a:cxn>
              <a:cxn ang="0">
                <a:pos x="1506" y="0"/>
              </a:cxn>
              <a:cxn ang="0">
                <a:pos x="1230" y="360"/>
              </a:cxn>
              <a:cxn ang="0">
                <a:pos x="966" y="744"/>
              </a:cxn>
              <a:cxn ang="0">
                <a:pos x="726" y="1164"/>
              </a:cxn>
              <a:cxn ang="0">
                <a:pos x="504" y="1626"/>
              </a:cxn>
              <a:cxn ang="0">
                <a:pos x="318" y="2124"/>
              </a:cxn>
              <a:cxn ang="0">
                <a:pos x="168" y="2652"/>
              </a:cxn>
              <a:cxn ang="0">
                <a:pos x="60" y="3222"/>
              </a:cxn>
              <a:cxn ang="0">
                <a:pos x="0" y="3828"/>
              </a:cxn>
            </a:cxnLst>
            <a:rect l="0" t="0" r="r" b="b"/>
            <a:pathLst>
              <a:path w="1512" h="3828">
                <a:moveTo>
                  <a:pt x="0" y="3828"/>
                </a:moveTo>
                <a:lnTo>
                  <a:pt x="138" y="3828"/>
                </a:lnTo>
                <a:lnTo>
                  <a:pt x="264" y="3828"/>
                </a:lnTo>
                <a:lnTo>
                  <a:pt x="390" y="3828"/>
                </a:lnTo>
                <a:lnTo>
                  <a:pt x="498" y="3828"/>
                </a:lnTo>
                <a:lnTo>
                  <a:pt x="600" y="3828"/>
                </a:lnTo>
                <a:lnTo>
                  <a:pt x="702" y="3828"/>
                </a:lnTo>
                <a:lnTo>
                  <a:pt x="792" y="3828"/>
                </a:lnTo>
                <a:lnTo>
                  <a:pt x="870" y="3828"/>
                </a:lnTo>
                <a:lnTo>
                  <a:pt x="954" y="3828"/>
                </a:lnTo>
                <a:lnTo>
                  <a:pt x="1020" y="3828"/>
                </a:lnTo>
                <a:lnTo>
                  <a:pt x="1086" y="3828"/>
                </a:lnTo>
                <a:lnTo>
                  <a:pt x="1140" y="3828"/>
                </a:lnTo>
                <a:lnTo>
                  <a:pt x="1194" y="3828"/>
                </a:lnTo>
                <a:lnTo>
                  <a:pt x="1236" y="3828"/>
                </a:lnTo>
                <a:lnTo>
                  <a:pt x="1326" y="3828"/>
                </a:lnTo>
                <a:lnTo>
                  <a:pt x="1380" y="3828"/>
                </a:lnTo>
                <a:lnTo>
                  <a:pt x="1428" y="3828"/>
                </a:lnTo>
                <a:lnTo>
                  <a:pt x="1464" y="3828"/>
                </a:lnTo>
                <a:lnTo>
                  <a:pt x="1488" y="3828"/>
                </a:lnTo>
                <a:lnTo>
                  <a:pt x="1500" y="3828"/>
                </a:lnTo>
                <a:lnTo>
                  <a:pt x="1506" y="3828"/>
                </a:lnTo>
                <a:lnTo>
                  <a:pt x="1512" y="3828"/>
                </a:lnTo>
                <a:lnTo>
                  <a:pt x="1512" y="3744"/>
                </a:lnTo>
                <a:lnTo>
                  <a:pt x="1512" y="3666"/>
                </a:lnTo>
                <a:lnTo>
                  <a:pt x="1512" y="3522"/>
                </a:lnTo>
                <a:lnTo>
                  <a:pt x="1512" y="3396"/>
                </a:lnTo>
                <a:lnTo>
                  <a:pt x="1512" y="3294"/>
                </a:lnTo>
                <a:lnTo>
                  <a:pt x="1512" y="3204"/>
                </a:lnTo>
                <a:lnTo>
                  <a:pt x="1512" y="3126"/>
                </a:lnTo>
                <a:lnTo>
                  <a:pt x="1512" y="3066"/>
                </a:lnTo>
                <a:lnTo>
                  <a:pt x="1512" y="3018"/>
                </a:lnTo>
                <a:lnTo>
                  <a:pt x="1512" y="2976"/>
                </a:lnTo>
                <a:lnTo>
                  <a:pt x="1512" y="2946"/>
                </a:lnTo>
                <a:lnTo>
                  <a:pt x="1512" y="2928"/>
                </a:lnTo>
                <a:lnTo>
                  <a:pt x="1512" y="2916"/>
                </a:lnTo>
                <a:lnTo>
                  <a:pt x="1512" y="2904"/>
                </a:lnTo>
                <a:lnTo>
                  <a:pt x="1512" y="2898"/>
                </a:lnTo>
                <a:lnTo>
                  <a:pt x="1512" y="2898"/>
                </a:lnTo>
                <a:lnTo>
                  <a:pt x="1434" y="2742"/>
                </a:lnTo>
                <a:lnTo>
                  <a:pt x="1362" y="2574"/>
                </a:lnTo>
                <a:lnTo>
                  <a:pt x="1296" y="2406"/>
                </a:lnTo>
                <a:lnTo>
                  <a:pt x="1236" y="2232"/>
                </a:lnTo>
                <a:lnTo>
                  <a:pt x="1188" y="2046"/>
                </a:lnTo>
                <a:lnTo>
                  <a:pt x="1158" y="1848"/>
                </a:lnTo>
                <a:lnTo>
                  <a:pt x="1140" y="1632"/>
                </a:lnTo>
                <a:lnTo>
                  <a:pt x="1140" y="1404"/>
                </a:lnTo>
                <a:lnTo>
                  <a:pt x="1146" y="1248"/>
                </a:lnTo>
                <a:lnTo>
                  <a:pt x="1170" y="1104"/>
                </a:lnTo>
                <a:lnTo>
                  <a:pt x="1206" y="978"/>
                </a:lnTo>
                <a:lnTo>
                  <a:pt x="1254" y="870"/>
                </a:lnTo>
                <a:lnTo>
                  <a:pt x="1308" y="780"/>
                </a:lnTo>
                <a:lnTo>
                  <a:pt x="1368" y="702"/>
                </a:lnTo>
                <a:lnTo>
                  <a:pt x="1434" y="648"/>
                </a:lnTo>
                <a:lnTo>
                  <a:pt x="1512" y="606"/>
                </a:lnTo>
                <a:lnTo>
                  <a:pt x="1512" y="498"/>
                </a:lnTo>
                <a:lnTo>
                  <a:pt x="1512" y="408"/>
                </a:lnTo>
                <a:lnTo>
                  <a:pt x="1512" y="330"/>
                </a:lnTo>
                <a:lnTo>
                  <a:pt x="1512" y="258"/>
                </a:lnTo>
                <a:lnTo>
                  <a:pt x="1512" y="198"/>
                </a:lnTo>
                <a:lnTo>
                  <a:pt x="1512" y="150"/>
                </a:lnTo>
                <a:lnTo>
                  <a:pt x="1512" y="108"/>
                </a:lnTo>
                <a:lnTo>
                  <a:pt x="1512" y="78"/>
                </a:lnTo>
                <a:lnTo>
                  <a:pt x="1512" y="48"/>
                </a:lnTo>
                <a:lnTo>
                  <a:pt x="1512" y="36"/>
                </a:lnTo>
                <a:lnTo>
                  <a:pt x="1512" y="12"/>
                </a:lnTo>
                <a:lnTo>
                  <a:pt x="1512" y="0"/>
                </a:lnTo>
                <a:lnTo>
                  <a:pt x="1512" y="0"/>
                </a:lnTo>
                <a:lnTo>
                  <a:pt x="1506" y="0"/>
                </a:lnTo>
                <a:lnTo>
                  <a:pt x="1506" y="0"/>
                </a:lnTo>
                <a:lnTo>
                  <a:pt x="1368" y="180"/>
                </a:lnTo>
                <a:lnTo>
                  <a:pt x="1230" y="360"/>
                </a:lnTo>
                <a:lnTo>
                  <a:pt x="1098" y="546"/>
                </a:lnTo>
                <a:lnTo>
                  <a:pt x="966" y="744"/>
                </a:lnTo>
                <a:lnTo>
                  <a:pt x="840" y="954"/>
                </a:lnTo>
                <a:lnTo>
                  <a:pt x="726" y="1164"/>
                </a:lnTo>
                <a:lnTo>
                  <a:pt x="612" y="1398"/>
                </a:lnTo>
                <a:lnTo>
                  <a:pt x="504" y="1626"/>
                </a:lnTo>
                <a:lnTo>
                  <a:pt x="408" y="1866"/>
                </a:lnTo>
                <a:lnTo>
                  <a:pt x="318" y="2124"/>
                </a:lnTo>
                <a:lnTo>
                  <a:pt x="240" y="2382"/>
                </a:lnTo>
                <a:lnTo>
                  <a:pt x="168" y="2652"/>
                </a:lnTo>
                <a:lnTo>
                  <a:pt x="108" y="2928"/>
                </a:lnTo>
                <a:lnTo>
                  <a:pt x="60" y="3222"/>
                </a:lnTo>
                <a:lnTo>
                  <a:pt x="24" y="3522"/>
                </a:lnTo>
                <a:lnTo>
                  <a:pt x="0" y="3828"/>
                </a:lnTo>
                <a:lnTo>
                  <a:pt x="0" y="3828"/>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4" name="Picture 13">
            <a:extLst>
              <a:ext uri="{FF2B5EF4-FFF2-40B4-BE49-F238E27FC236}">
                <a16:creationId xmlns:a16="http://schemas.microsoft.com/office/drawing/2014/main" id="{CB657ED2-E1F3-D24B-9F56-E06DE864D2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2095" y="5658943"/>
            <a:ext cx="1034798" cy="932369"/>
          </a:xfrm>
          <a:prstGeom prst="rect">
            <a:avLst/>
          </a:prstGeom>
        </p:spPr>
      </p:pic>
    </p:spTree>
    <p:extLst>
      <p:ext uri="{BB962C8B-B14F-4D97-AF65-F5344CB8AC3E}">
        <p14:creationId xmlns:p14="http://schemas.microsoft.com/office/powerpoint/2010/main" val="3769783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66530"/>
            <a:ext cx="10623478" cy="5437683"/>
          </a:xfrm>
        </p:spPr>
        <p:txBody>
          <a:bodyPr>
            <a:normAutofit/>
          </a:bodyPr>
          <a:lstStyle/>
          <a:p>
            <a:pPr marL="0" indent="0" algn="ctr">
              <a:buNone/>
            </a:pPr>
            <a:r>
              <a:rPr lang="en-GB" sz="7200" b="1" dirty="0">
                <a:solidFill>
                  <a:srgbClr val="E7A23F"/>
                </a:solidFill>
                <a:latin typeface="Arial" panose="020B0604020202020204" pitchFamily="34" charset="0"/>
                <a:cs typeface="Arial" panose="020B0604020202020204" pitchFamily="34" charset="0"/>
              </a:rPr>
              <a:t>SE feedback </a:t>
            </a:r>
            <a:br>
              <a:rPr lang="en-GB" sz="7200" b="1" dirty="0">
                <a:latin typeface="Arial" panose="020B0604020202020204" pitchFamily="34" charset="0"/>
                <a:cs typeface="Arial" panose="020B0604020202020204" pitchFamily="34" charset="0"/>
              </a:rPr>
            </a:br>
            <a:endParaRPr lang="en-GB" sz="4000" b="1" dirty="0">
              <a:latin typeface="Arial" panose="020B0604020202020204" pitchFamily="34" charset="0"/>
              <a:cs typeface="Arial" panose="020B0604020202020204" pitchFamily="34" charset="0"/>
            </a:endParaRPr>
          </a:p>
          <a:p>
            <a:r>
              <a:rPr lang="en-GB" sz="3200" b="0" i="0" dirty="0">
                <a:solidFill>
                  <a:srgbClr val="464B51"/>
                </a:solidFill>
                <a:effectLst/>
                <a:latin typeface="Arial" panose="020B0604020202020204" pitchFamily="34" charset="0"/>
              </a:rPr>
              <a:t>Part of the rolling agenda for SE19 group</a:t>
            </a:r>
          </a:p>
          <a:p>
            <a:r>
              <a:rPr lang="en-GB" sz="3200" dirty="0">
                <a:solidFill>
                  <a:srgbClr val="464B51"/>
                </a:solidFill>
                <a:latin typeface="Arial" panose="020B0604020202020204" pitchFamily="34" charset="0"/>
              </a:rPr>
              <a:t>Virtual conference on good practice in co-production </a:t>
            </a:r>
          </a:p>
          <a:p>
            <a:r>
              <a:rPr lang="en-GB" sz="3200" b="0" i="0" dirty="0">
                <a:solidFill>
                  <a:srgbClr val="464B51"/>
                </a:solidFill>
                <a:effectLst/>
                <a:latin typeface="Arial" panose="020B0604020202020204" pitchFamily="34" charset="0"/>
              </a:rPr>
              <a:t>Developments of EHCPs (electronic system)</a:t>
            </a:r>
          </a:p>
          <a:p>
            <a:r>
              <a:rPr lang="en-GB" sz="3200" dirty="0">
                <a:solidFill>
                  <a:srgbClr val="464B51"/>
                </a:solidFill>
                <a:latin typeface="Arial" panose="020B0604020202020204" pitchFamily="34" charset="0"/>
              </a:rPr>
              <a:t>Focus on how we embed co-production (annual reviews etc)</a:t>
            </a:r>
            <a:endParaRPr lang="en-GB" sz="32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FE9E1DA-B792-354B-A74A-DAD2A9551B04}"/>
              </a:ext>
            </a:extLst>
          </p:cNvPr>
          <p:cNvGrpSpPr/>
          <p:nvPr/>
        </p:nvGrpSpPr>
        <p:grpSpPr>
          <a:xfrm>
            <a:off x="10622614" y="0"/>
            <a:ext cx="1569386" cy="6858000"/>
            <a:chOff x="10622614" y="0"/>
            <a:chExt cx="1569386" cy="6858000"/>
          </a:xfrm>
        </p:grpSpPr>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grpSp>
    </p:spTree>
    <p:extLst>
      <p:ext uri="{BB962C8B-B14F-4D97-AF65-F5344CB8AC3E}">
        <p14:creationId xmlns:p14="http://schemas.microsoft.com/office/powerpoint/2010/main" val="2268846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5A9FF3-5654-0F4F-A064-306890F94A89}"/>
              </a:ext>
            </a:extLst>
          </p:cNvPr>
          <p:cNvSpPr/>
          <p:nvPr/>
        </p:nvSpPr>
        <p:spPr>
          <a:xfrm>
            <a:off x="0" y="0"/>
            <a:ext cx="12192000" cy="6858000"/>
          </a:xfrm>
          <a:prstGeom prst="rect">
            <a:avLst/>
          </a:prstGeom>
          <a:solidFill>
            <a:srgbClr val="E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 y="566530"/>
            <a:ext cx="10623478" cy="5437683"/>
          </a:xfrm>
        </p:spPr>
        <p:txBody>
          <a:bodyPr>
            <a:normAutofit/>
          </a:bodyPr>
          <a:lstStyle/>
          <a:p>
            <a:pPr marL="0" indent="0" algn="ctr">
              <a:buNone/>
            </a:pPr>
            <a:r>
              <a:rPr lang="en-GB" sz="7200" b="1" dirty="0">
                <a:solidFill>
                  <a:schemeClr val="bg1"/>
                </a:solidFill>
                <a:latin typeface="Arial" panose="020B0604020202020204" pitchFamily="34" charset="0"/>
                <a:cs typeface="Arial" panose="020B0604020202020204" pitchFamily="34" charset="0"/>
              </a:rPr>
              <a:t>Wirral</a:t>
            </a:r>
            <a:br>
              <a:rPr lang="en-GB" sz="7200" b="1" dirty="0">
                <a:solidFill>
                  <a:schemeClr val="bg1"/>
                </a:solidFill>
                <a:latin typeface="Arial" panose="020B0604020202020204" pitchFamily="34" charset="0"/>
                <a:cs typeface="Arial" panose="020B0604020202020204" pitchFamily="34" charset="0"/>
              </a:rPr>
            </a:br>
            <a:endParaRPr lang="en-GB" sz="3200" dirty="0">
              <a:solidFill>
                <a:schemeClr val="bg1"/>
              </a:solidFill>
              <a:latin typeface="Arial" panose="020B0604020202020204" pitchFamily="34" charset="0"/>
              <a:cs typeface="Arial" panose="020B0604020202020204" pitchFamily="34" charset="0"/>
            </a:endParaRPr>
          </a:p>
          <a:p>
            <a:r>
              <a:rPr lang="en-GB" sz="3200" dirty="0">
                <a:solidFill>
                  <a:schemeClr val="bg1"/>
                </a:solidFill>
                <a:latin typeface="Arial" panose="020B0604020202020204" pitchFamily="34" charset="0"/>
                <a:cs typeface="Arial" panose="020B0604020202020204" pitchFamily="34" charset="0"/>
              </a:rPr>
              <a:t>Learning from recent Ofsted inspection</a:t>
            </a:r>
          </a:p>
          <a:p>
            <a:r>
              <a:rPr lang="en-GB" sz="3200" dirty="0">
                <a:solidFill>
                  <a:schemeClr val="bg1"/>
                </a:solidFill>
                <a:latin typeface="Arial" panose="020B0604020202020204" pitchFamily="34" charset="0"/>
                <a:cs typeface="Arial" panose="020B0604020202020204" pitchFamily="34" charset="0"/>
              </a:rPr>
              <a:t>Focussing on staffing</a:t>
            </a:r>
          </a:p>
          <a:p>
            <a:r>
              <a:rPr lang="en-GB" sz="3200" dirty="0">
                <a:solidFill>
                  <a:schemeClr val="bg1"/>
                </a:solidFill>
                <a:latin typeface="Arial" panose="020B0604020202020204" pitchFamily="34" charset="0"/>
                <a:cs typeface="Arial" panose="020B0604020202020204" pitchFamily="34" charset="0"/>
              </a:rPr>
              <a:t>Good feedback from CYP</a:t>
            </a:r>
          </a:p>
          <a:p>
            <a:r>
              <a:rPr lang="en-GB" sz="3200" dirty="0">
                <a:solidFill>
                  <a:schemeClr val="bg1"/>
                </a:solidFill>
                <a:latin typeface="Arial" panose="020B0604020202020204" pitchFamily="34" charset="0"/>
                <a:cs typeface="Arial" panose="020B0604020202020204" pitchFamily="34" charset="0"/>
              </a:rPr>
              <a:t>Working with Parent carer forum</a:t>
            </a:r>
          </a:p>
          <a:p>
            <a:pPr marL="0" indent="0" algn="ctr">
              <a:buNone/>
            </a:pPr>
            <a:endParaRPr lang="en-GB" sz="3200" dirty="0">
              <a:solidFill>
                <a:schemeClr val="bg1"/>
              </a:solidFill>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p:txBody>
      </p:sp>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F4B25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spTree>
    <p:extLst>
      <p:ext uri="{BB962C8B-B14F-4D97-AF65-F5344CB8AC3E}">
        <p14:creationId xmlns:p14="http://schemas.microsoft.com/office/powerpoint/2010/main" val="273702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66530"/>
            <a:ext cx="10623478" cy="5437683"/>
          </a:xfrm>
        </p:spPr>
        <p:txBody>
          <a:bodyPr>
            <a:normAutofit/>
          </a:bodyPr>
          <a:lstStyle/>
          <a:p>
            <a:pPr marL="0" indent="0" algn="ctr">
              <a:buNone/>
            </a:pPr>
            <a:r>
              <a:rPr lang="en-GB" sz="7200" b="1" dirty="0">
                <a:solidFill>
                  <a:srgbClr val="E7A23F"/>
                </a:solidFill>
                <a:latin typeface="Arial" panose="020B0604020202020204" pitchFamily="34" charset="0"/>
                <a:cs typeface="Arial" panose="020B0604020202020204" pitchFamily="34" charset="0"/>
              </a:rPr>
              <a:t>Notts CC</a:t>
            </a:r>
            <a:br>
              <a:rPr lang="en-GB" sz="7200" b="1" dirty="0">
                <a:latin typeface="Arial" panose="020B0604020202020204" pitchFamily="34" charset="0"/>
                <a:cs typeface="Arial" panose="020B0604020202020204" pitchFamily="34" charset="0"/>
              </a:rPr>
            </a:br>
            <a:endParaRPr lang="en-GB" sz="4000" b="1" dirty="0">
              <a:latin typeface="Arial" panose="020B0604020202020204" pitchFamily="34" charset="0"/>
              <a:cs typeface="Arial" panose="020B0604020202020204" pitchFamily="34" charset="0"/>
            </a:endParaRPr>
          </a:p>
          <a:p>
            <a:r>
              <a:rPr lang="en-GB" sz="3200" dirty="0">
                <a:solidFill>
                  <a:srgbClr val="464B51"/>
                </a:solidFill>
                <a:latin typeface="Arial" panose="020B0604020202020204" pitchFamily="34" charset="0"/>
              </a:rPr>
              <a:t>Developing specific work from Children and Young People about how they feel accessing </a:t>
            </a:r>
            <a:r>
              <a:rPr lang="en-GB" sz="3200" b="0" i="0" dirty="0">
                <a:solidFill>
                  <a:srgbClr val="464B51"/>
                </a:solidFill>
                <a:effectLst/>
                <a:latin typeface="Arial" panose="020B0604020202020204" pitchFamily="34" charset="0"/>
              </a:rPr>
              <a:t> alternative provision</a:t>
            </a:r>
          </a:p>
          <a:p>
            <a:r>
              <a:rPr lang="en-GB" sz="3200" dirty="0">
                <a:solidFill>
                  <a:srgbClr val="464B51"/>
                </a:solidFill>
                <a:latin typeface="Arial" panose="020B0604020202020204" pitchFamily="34" charset="0"/>
              </a:rPr>
              <a:t>ICB board on co-production</a:t>
            </a:r>
          </a:p>
          <a:p>
            <a:r>
              <a:rPr lang="en-GB" sz="3200" dirty="0">
                <a:solidFill>
                  <a:srgbClr val="464B51"/>
                </a:solidFill>
                <a:latin typeface="Arial" panose="020B0604020202020204" pitchFamily="34" charset="0"/>
              </a:rPr>
              <a:t>Mapping undertaken of co-production work across the region about a year ago-looking to review that</a:t>
            </a:r>
          </a:p>
          <a:p>
            <a:endParaRPr lang="en-GB" sz="3200" dirty="0">
              <a:solidFill>
                <a:srgbClr val="464B51"/>
              </a:solidFill>
              <a:latin typeface="Arial" panose="020B0604020202020204" pitchFamily="34" charset="0"/>
            </a:endParaRPr>
          </a:p>
          <a:p>
            <a:endParaRPr lang="en-GB" sz="3200" dirty="0">
              <a:solidFill>
                <a:srgbClr val="464B51"/>
              </a:solidFill>
              <a:latin typeface="Arial" panose="020B0604020202020204" pitchFamily="34" charset="0"/>
            </a:endParaRPr>
          </a:p>
          <a:p>
            <a:pPr marL="0" indent="0">
              <a:buNone/>
            </a:pPr>
            <a:endParaRPr lang="en-GB" sz="3200" dirty="0">
              <a:solidFill>
                <a:srgbClr val="464B51"/>
              </a:solidFill>
              <a:latin typeface="Arial" panose="020B0604020202020204" pitchFamily="34" charset="0"/>
            </a:endParaRPr>
          </a:p>
          <a:p>
            <a:pPr marL="0" indent="0">
              <a:buNone/>
            </a:pPr>
            <a:endParaRPr lang="en-GB" sz="3200" b="0" i="0" dirty="0">
              <a:solidFill>
                <a:srgbClr val="464B51"/>
              </a:solidFill>
              <a:effectLst/>
              <a:latin typeface="Arial" panose="020B0604020202020204" pitchFamily="34" charset="0"/>
            </a:endParaRPr>
          </a:p>
          <a:p>
            <a:endParaRPr lang="en-GB" sz="32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FE9E1DA-B792-354B-A74A-DAD2A9551B04}"/>
              </a:ext>
            </a:extLst>
          </p:cNvPr>
          <p:cNvGrpSpPr/>
          <p:nvPr/>
        </p:nvGrpSpPr>
        <p:grpSpPr>
          <a:xfrm>
            <a:off x="10622614" y="0"/>
            <a:ext cx="1569386" cy="6858000"/>
            <a:chOff x="10622614" y="0"/>
            <a:chExt cx="1569386" cy="6858000"/>
          </a:xfrm>
        </p:grpSpPr>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grpSp>
    </p:spTree>
    <p:extLst>
      <p:ext uri="{BB962C8B-B14F-4D97-AF65-F5344CB8AC3E}">
        <p14:creationId xmlns:p14="http://schemas.microsoft.com/office/powerpoint/2010/main" val="1002048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9A3768-1897-1C49-9A01-26FD7F99178F}"/>
              </a:ext>
            </a:extLst>
          </p:cNvPr>
          <p:cNvSpPr/>
          <p:nvPr/>
        </p:nvSpPr>
        <p:spPr>
          <a:xfrm>
            <a:off x="0" y="0"/>
            <a:ext cx="12192000" cy="6858000"/>
          </a:xfrm>
          <a:prstGeom prst="rect">
            <a:avLst/>
          </a:prstGeom>
          <a:solidFill>
            <a:srgbClr val="E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63191" y="566530"/>
            <a:ext cx="9014210" cy="5437683"/>
          </a:xfrm>
        </p:spPr>
        <p:txBody>
          <a:bodyPr>
            <a:normAutofit/>
          </a:bodyPr>
          <a:lstStyle/>
          <a:p>
            <a:pPr marL="0" indent="0">
              <a:buNone/>
            </a:pPr>
            <a:br>
              <a:rPr lang="en-GB" sz="7200" b="1" dirty="0">
                <a:solidFill>
                  <a:schemeClr val="bg1"/>
                </a:solidFill>
                <a:latin typeface="Arial" panose="020B0604020202020204" pitchFamily="34" charset="0"/>
                <a:cs typeface="Arial" panose="020B0604020202020204" pitchFamily="34" charset="0"/>
              </a:rPr>
            </a:br>
            <a:r>
              <a:rPr lang="en-GB" sz="7200" b="1" dirty="0" err="1">
                <a:solidFill>
                  <a:schemeClr val="bg1"/>
                </a:solidFill>
                <a:latin typeface="Arial" panose="020B0604020202020204" pitchFamily="34" charset="0"/>
                <a:cs typeface="Arial" panose="020B0604020202020204" pitchFamily="34" charset="0"/>
              </a:rPr>
              <a:t>Kidz</a:t>
            </a:r>
            <a:endParaRPr lang="en-GB" sz="3200" dirty="0">
              <a:solidFill>
                <a:schemeClr val="bg1"/>
              </a:solidFill>
              <a:latin typeface="Arial" panose="020B0604020202020204" pitchFamily="34" charset="0"/>
              <a:cs typeface="Arial" panose="020B0604020202020204" pitchFamily="34" charset="0"/>
            </a:endParaRPr>
          </a:p>
          <a:p>
            <a:r>
              <a:rPr lang="en-GB" sz="3200" dirty="0">
                <a:solidFill>
                  <a:schemeClr val="bg1"/>
                </a:solidFill>
                <a:latin typeface="Arial" panose="020B0604020202020204" pitchFamily="34" charset="0"/>
                <a:cs typeface="Arial" panose="020B0604020202020204" pitchFamily="34" charset="0"/>
              </a:rPr>
              <a:t>Looking at National standards</a:t>
            </a:r>
          </a:p>
          <a:p>
            <a:r>
              <a:rPr lang="en-GB" sz="3200" dirty="0">
                <a:solidFill>
                  <a:schemeClr val="bg1"/>
                </a:solidFill>
                <a:latin typeface="Arial" panose="020B0604020202020204" pitchFamily="34" charset="0"/>
                <a:cs typeface="Arial" panose="020B0604020202020204" pitchFamily="34" charset="0"/>
              </a:rPr>
              <a:t>Embed work to include the voice of all children</a:t>
            </a:r>
          </a:p>
          <a:p>
            <a:r>
              <a:rPr lang="en-GB" sz="3200" dirty="0">
                <a:solidFill>
                  <a:schemeClr val="bg1"/>
                </a:solidFill>
                <a:latin typeface="Arial" panose="020B0604020202020204" pitchFamily="34" charset="0"/>
                <a:cs typeface="Arial" panose="020B0604020202020204" pitchFamily="34" charset="0"/>
              </a:rPr>
              <a:t>Feeding back to young people</a:t>
            </a:r>
          </a:p>
          <a:p>
            <a:pPr marL="0" indent="0" algn="ctr">
              <a:buNone/>
            </a:pPr>
            <a:endParaRPr lang="en-GB" sz="32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p:txBody>
      </p:sp>
      <p:sp>
        <p:nvSpPr>
          <p:cNvPr id="8" name="Freeform 6">
            <a:extLst>
              <a:ext uri="{FF2B5EF4-FFF2-40B4-BE49-F238E27FC236}">
                <a16:creationId xmlns:a16="http://schemas.microsoft.com/office/drawing/2014/main" id="{16796399-1F6B-CF45-A0BF-11DF21636405}"/>
              </a:ext>
            </a:extLst>
          </p:cNvPr>
          <p:cNvSpPr>
            <a:spLocks/>
          </p:cNvSpPr>
          <p:nvPr/>
        </p:nvSpPr>
        <p:spPr bwMode="auto">
          <a:xfrm>
            <a:off x="7328221" y="0"/>
            <a:ext cx="4863779" cy="4725144"/>
          </a:xfrm>
          <a:custGeom>
            <a:avLst/>
            <a:gdLst/>
            <a:ahLst/>
            <a:cxnLst>
              <a:cxn ang="0">
                <a:pos x="2388" y="0"/>
              </a:cxn>
              <a:cxn ang="0">
                <a:pos x="2166" y="0"/>
              </a:cxn>
              <a:cxn ang="0">
                <a:pos x="1998" y="0"/>
              </a:cxn>
              <a:cxn ang="0">
                <a:pos x="1884" y="0"/>
              </a:cxn>
              <a:cxn ang="0">
                <a:pos x="1812" y="0"/>
              </a:cxn>
              <a:cxn ang="0">
                <a:pos x="1770" y="0"/>
              </a:cxn>
              <a:cxn ang="0">
                <a:pos x="1746" y="0"/>
              </a:cxn>
              <a:cxn ang="0">
                <a:pos x="1734" y="162"/>
              </a:cxn>
              <a:cxn ang="0">
                <a:pos x="1698" y="318"/>
              </a:cxn>
              <a:cxn ang="0">
                <a:pos x="1638" y="456"/>
              </a:cxn>
              <a:cxn ang="0">
                <a:pos x="1524" y="564"/>
              </a:cxn>
              <a:cxn ang="0">
                <a:pos x="1380" y="618"/>
              </a:cxn>
              <a:cxn ang="0">
                <a:pos x="1224" y="612"/>
              </a:cxn>
              <a:cxn ang="0">
                <a:pos x="1068" y="570"/>
              </a:cxn>
              <a:cxn ang="0">
                <a:pos x="924" y="504"/>
              </a:cxn>
              <a:cxn ang="0">
                <a:pos x="690" y="330"/>
              </a:cxn>
              <a:cxn ang="0">
                <a:pos x="492" y="114"/>
              </a:cxn>
              <a:cxn ang="0">
                <a:pos x="396" y="0"/>
              </a:cxn>
              <a:cxn ang="0">
                <a:pos x="264" y="0"/>
              </a:cxn>
              <a:cxn ang="0">
                <a:pos x="168" y="0"/>
              </a:cxn>
              <a:cxn ang="0">
                <a:pos x="96" y="0"/>
              </a:cxn>
              <a:cxn ang="0">
                <a:pos x="48" y="0"/>
              </a:cxn>
              <a:cxn ang="0">
                <a:pos x="6" y="0"/>
              </a:cxn>
              <a:cxn ang="0">
                <a:pos x="0" y="0"/>
              </a:cxn>
              <a:cxn ang="0">
                <a:pos x="312" y="444"/>
              </a:cxn>
              <a:cxn ang="0">
                <a:pos x="648" y="846"/>
              </a:cxn>
              <a:cxn ang="0">
                <a:pos x="984" y="1212"/>
              </a:cxn>
              <a:cxn ang="0">
                <a:pos x="1320" y="1536"/>
              </a:cxn>
              <a:cxn ang="0">
                <a:pos x="1650" y="1818"/>
              </a:cxn>
              <a:cxn ang="0">
                <a:pos x="1962" y="2064"/>
              </a:cxn>
              <a:cxn ang="0">
                <a:pos x="2256" y="2280"/>
              </a:cxn>
              <a:cxn ang="0">
                <a:pos x="2526" y="2454"/>
              </a:cxn>
              <a:cxn ang="0">
                <a:pos x="2526" y="2022"/>
              </a:cxn>
              <a:cxn ang="0">
                <a:pos x="2526" y="1644"/>
              </a:cxn>
              <a:cxn ang="0">
                <a:pos x="2526" y="1314"/>
              </a:cxn>
              <a:cxn ang="0">
                <a:pos x="2526" y="1032"/>
              </a:cxn>
              <a:cxn ang="0">
                <a:pos x="2526" y="798"/>
              </a:cxn>
              <a:cxn ang="0">
                <a:pos x="2526" y="600"/>
              </a:cxn>
              <a:cxn ang="0">
                <a:pos x="2526" y="432"/>
              </a:cxn>
              <a:cxn ang="0">
                <a:pos x="2526" y="306"/>
              </a:cxn>
              <a:cxn ang="0">
                <a:pos x="2526" y="204"/>
              </a:cxn>
              <a:cxn ang="0">
                <a:pos x="2526" y="126"/>
              </a:cxn>
              <a:cxn ang="0">
                <a:pos x="2526" y="72"/>
              </a:cxn>
              <a:cxn ang="0">
                <a:pos x="2526" y="12"/>
              </a:cxn>
              <a:cxn ang="0">
                <a:pos x="2526" y="0"/>
              </a:cxn>
              <a:cxn ang="0">
                <a:pos x="2526" y="0"/>
              </a:cxn>
            </a:cxnLst>
            <a:rect l="0" t="0" r="r" b="b"/>
            <a:pathLst>
              <a:path w="2526" h="2454">
                <a:moveTo>
                  <a:pt x="2526" y="0"/>
                </a:moveTo>
                <a:lnTo>
                  <a:pt x="2388" y="0"/>
                </a:lnTo>
                <a:lnTo>
                  <a:pt x="2268" y="0"/>
                </a:lnTo>
                <a:lnTo>
                  <a:pt x="2166" y="0"/>
                </a:lnTo>
                <a:lnTo>
                  <a:pt x="2076" y="0"/>
                </a:lnTo>
                <a:lnTo>
                  <a:pt x="1998" y="0"/>
                </a:lnTo>
                <a:lnTo>
                  <a:pt x="1938" y="0"/>
                </a:lnTo>
                <a:lnTo>
                  <a:pt x="1884" y="0"/>
                </a:lnTo>
                <a:lnTo>
                  <a:pt x="1842" y="0"/>
                </a:lnTo>
                <a:lnTo>
                  <a:pt x="1812" y="0"/>
                </a:lnTo>
                <a:lnTo>
                  <a:pt x="1794" y="0"/>
                </a:lnTo>
                <a:lnTo>
                  <a:pt x="1770" y="0"/>
                </a:lnTo>
                <a:lnTo>
                  <a:pt x="1758" y="0"/>
                </a:lnTo>
                <a:lnTo>
                  <a:pt x="1746" y="0"/>
                </a:lnTo>
                <a:lnTo>
                  <a:pt x="1746" y="0"/>
                </a:lnTo>
                <a:lnTo>
                  <a:pt x="1734" y="162"/>
                </a:lnTo>
                <a:lnTo>
                  <a:pt x="1722" y="240"/>
                </a:lnTo>
                <a:lnTo>
                  <a:pt x="1698" y="318"/>
                </a:lnTo>
                <a:lnTo>
                  <a:pt x="1674" y="390"/>
                </a:lnTo>
                <a:lnTo>
                  <a:pt x="1638" y="456"/>
                </a:lnTo>
                <a:lnTo>
                  <a:pt x="1590" y="522"/>
                </a:lnTo>
                <a:lnTo>
                  <a:pt x="1524" y="564"/>
                </a:lnTo>
                <a:lnTo>
                  <a:pt x="1458" y="606"/>
                </a:lnTo>
                <a:lnTo>
                  <a:pt x="1380" y="618"/>
                </a:lnTo>
                <a:lnTo>
                  <a:pt x="1302" y="624"/>
                </a:lnTo>
                <a:lnTo>
                  <a:pt x="1224" y="612"/>
                </a:lnTo>
                <a:lnTo>
                  <a:pt x="1140" y="600"/>
                </a:lnTo>
                <a:lnTo>
                  <a:pt x="1068" y="570"/>
                </a:lnTo>
                <a:lnTo>
                  <a:pt x="996" y="540"/>
                </a:lnTo>
                <a:lnTo>
                  <a:pt x="924" y="504"/>
                </a:lnTo>
                <a:lnTo>
                  <a:pt x="804" y="426"/>
                </a:lnTo>
                <a:lnTo>
                  <a:pt x="690" y="330"/>
                </a:lnTo>
                <a:lnTo>
                  <a:pt x="582" y="228"/>
                </a:lnTo>
                <a:lnTo>
                  <a:pt x="492" y="114"/>
                </a:lnTo>
                <a:lnTo>
                  <a:pt x="444" y="54"/>
                </a:lnTo>
                <a:lnTo>
                  <a:pt x="396" y="0"/>
                </a:lnTo>
                <a:lnTo>
                  <a:pt x="324" y="0"/>
                </a:lnTo>
                <a:lnTo>
                  <a:pt x="264" y="0"/>
                </a:lnTo>
                <a:lnTo>
                  <a:pt x="210" y="0"/>
                </a:lnTo>
                <a:lnTo>
                  <a:pt x="168" y="0"/>
                </a:lnTo>
                <a:lnTo>
                  <a:pt x="126" y="0"/>
                </a:lnTo>
                <a:lnTo>
                  <a:pt x="96" y="0"/>
                </a:lnTo>
                <a:lnTo>
                  <a:pt x="72" y="0"/>
                </a:lnTo>
                <a:lnTo>
                  <a:pt x="48" y="0"/>
                </a:lnTo>
                <a:lnTo>
                  <a:pt x="24" y="0"/>
                </a:lnTo>
                <a:lnTo>
                  <a:pt x="6" y="0"/>
                </a:lnTo>
                <a:lnTo>
                  <a:pt x="0" y="0"/>
                </a:lnTo>
                <a:lnTo>
                  <a:pt x="0" y="0"/>
                </a:lnTo>
                <a:lnTo>
                  <a:pt x="156" y="228"/>
                </a:lnTo>
                <a:lnTo>
                  <a:pt x="312" y="444"/>
                </a:lnTo>
                <a:lnTo>
                  <a:pt x="480" y="654"/>
                </a:lnTo>
                <a:lnTo>
                  <a:pt x="648" y="846"/>
                </a:lnTo>
                <a:lnTo>
                  <a:pt x="816" y="1032"/>
                </a:lnTo>
                <a:lnTo>
                  <a:pt x="984" y="1212"/>
                </a:lnTo>
                <a:lnTo>
                  <a:pt x="1146" y="1374"/>
                </a:lnTo>
                <a:lnTo>
                  <a:pt x="1320" y="1536"/>
                </a:lnTo>
                <a:lnTo>
                  <a:pt x="1482" y="1680"/>
                </a:lnTo>
                <a:lnTo>
                  <a:pt x="1650" y="1818"/>
                </a:lnTo>
                <a:lnTo>
                  <a:pt x="1806" y="1950"/>
                </a:lnTo>
                <a:lnTo>
                  <a:pt x="1962" y="2064"/>
                </a:lnTo>
                <a:lnTo>
                  <a:pt x="2118" y="2178"/>
                </a:lnTo>
                <a:lnTo>
                  <a:pt x="2256" y="2280"/>
                </a:lnTo>
                <a:lnTo>
                  <a:pt x="2394" y="2370"/>
                </a:lnTo>
                <a:lnTo>
                  <a:pt x="2526" y="2454"/>
                </a:lnTo>
                <a:lnTo>
                  <a:pt x="2526" y="2232"/>
                </a:lnTo>
                <a:lnTo>
                  <a:pt x="2526" y="2022"/>
                </a:lnTo>
                <a:lnTo>
                  <a:pt x="2526" y="1824"/>
                </a:lnTo>
                <a:lnTo>
                  <a:pt x="2526" y="1644"/>
                </a:lnTo>
                <a:lnTo>
                  <a:pt x="2526" y="1476"/>
                </a:lnTo>
                <a:lnTo>
                  <a:pt x="2526" y="1314"/>
                </a:lnTo>
                <a:lnTo>
                  <a:pt x="2526" y="1170"/>
                </a:lnTo>
                <a:lnTo>
                  <a:pt x="2526" y="1032"/>
                </a:lnTo>
                <a:lnTo>
                  <a:pt x="2526" y="912"/>
                </a:lnTo>
                <a:lnTo>
                  <a:pt x="2526" y="798"/>
                </a:lnTo>
                <a:lnTo>
                  <a:pt x="2526" y="696"/>
                </a:lnTo>
                <a:lnTo>
                  <a:pt x="2526" y="600"/>
                </a:lnTo>
                <a:lnTo>
                  <a:pt x="2526" y="516"/>
                </a:lnTo>
                <a:lnTo>
                  <a:pt x="2526" y="432"/>
                </a:lnTo>
                <a:lnTo>
                  <a:pt x="2526" y="366"/>
                </a:lnTo>
                <a:lnTo>
                  <a:pt x="2526" y="306"/>
                </a:lnTo>
                <a:lnTo>
                  <a:pt x="2526" y="252"/>
                </a:lnTo>
                <a:lnTo>
                  <a:pt x="2526" y="204"/>
                </a:lnTo>
                <a:lnTo>
                  <a:pt x="2526" y="162"/>
                </a:lnTo>
                <a:lnTo>
                  <a:pt x="2526" y="126"/>
                </a:lnTo>
                <a:lnTo>
                  <a:pt x="2526" y="102"/>
                </a:lnTo>
                <a:lnTo>
                  <a:pt x="2526" y="72"/>
                </a:lnTo>
                <a:lnTo>
                  <a:pt x="2526" y="36"/>
                </a:lnTo>
                <a:lnTo>
                  <a:pt x="2526" y="12"/>
                </a:lnTo>
                <a:lnTo>
                  <a:pt x="2526" y="6"/>
                </a:lnTo>
                <a:lnTo>
                  <a:pt x="2526" y="0"/>
                </a:lnTo>
                <a:lnTo>
                  <a:pt x="2526" y="0"/>
                </a:lnTo>
                <a:lnTo>
                  <a:pt x="2526" y="0"/>
                </a:lnTo>
                <a:close/>
              </a:path>
            </a:pathLst>
          </a:custGeom>
          <a:solidFill>
            <a:srgbClr val="F4B25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9" name="Picture 8">
            <a:extLst>
              <a:ext uri="{FF2B5EF4-FFF2-40B4-BE49-F238E27FC236}">
                <a16:creationId xmlns:a16="http://schemas.microsoft.com/office/drawing/2014/main" id="{4BC2C463-E58A-D34C-B79A-7756D12823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0359" y="260648"/>
            <a:ext cx="1034798" cy="932369"/>
          </a:xfrm>
          <a:prstGeom prst="rect">
            <a:avLst/>
          </a:prstGeom>
        </p:spPr>
      </p:pic>
    </p:spTree>
    <p:extLst>
      <p:ext uri="{BB962C8B-B14F-4D97-AF65-F5344CB8AC3E}">
        <p14:creationId xmlns:p14="http://schemas.microsoft.com/office/powerpoint/2010/main" val="1844312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9A3768-1897-1C49-9A01-26FD7F99178F}"/>
              </a:ext>
            </a:extLst>
          </p:cNvPr>
          <p:cNvSpPr/>
          <p:nvPr/>
        </p:nvSpPr>
        <p:spPr>
          <a:xfrm>
            <a:off x="0" y="0"/>
            <a:ext cx="12192000" cy="6858000"/>
          </a:xfrm>
          <a:prstGeom prst="rect">
            <a:avLst/>
          </a:prstGeom>
          <a:solidFill>
            <a:srgbClr val="E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63191" y="566530"/>
            <a:ext cx="9014210" cy="5437683"/>
          </a:xfrm>
        </p:spPr>
        <p:txBody>
          <a:bodyPr>
            <a:normAutofit fontScale="92500" lnSpcReduction="10000"/>
          </a:bodyPr>
          <a:lstStyle/>
          <a:p>
            <a:pPr marL="0" indent="0">
              <a:buNone/>
            </a:pPr>
            <a:br>
              <a:rPr lang="en-GB" sz="7200" b="1" dirty="0">
                <a:solidFill>
                  <a:schemeClr val="bg1"/>
                </a:solidFill>
                <a:latin typeface="Arial" panose="020B0604020202020204" pitchFamily="34" charset="0"/>
                <a:cs typeface="Arial" panose="020B0604020202020204" pitchFamily="34" charset="0"/>
              </a:rPr>
            </a:br>
            <a:r>
              <a:rPr lang="en-GB" sz="7200" b="1" dirty="0">
                <a:solidFill>
                  <a:schemeClr val="bg1"/>
                </a:solidFill>
                <a:latin typeface="Arial" panose="020B0604020202020204" pitchFamily="34" charset="0"/>
                <a:cs typeface="Arial" panose="020B0604020202020204" pitchFamily="34" charset="0"/>
              </a:rPr>
              <a:t>What we need from the SE 19 group</a:t>
            </a:r>
            <a:endParaRPr lang="en-GB" sz="3200" dirty="0">
              <a:solidFill>
                <a:schemeClr val="bg1"/>
              </a:solidFill>
              <a:latin typeface="Arial" panose="020B0604020202020204" pitchFamily="34" charset="0"/>
              <a:cs typeface="Arial" panose="020B0604020202020204" pitchFamily="34" charset="0"/>
            </a:endParaRPr>
          </a:p>
          <a:p>
            <a:r>
              <a:rPr lang="en-GB" sz="3200" dirty="0">
                <a:solidFill>
                  <a:schemeClr val="bg1"/>
                </a:solidFill>
                <a:latin typeface="Arial" panose="020B0604020202020204" pitchFamily="34" charset="0"/>
                <a:cs typeface="Arial" panose="020B0604020202020204" pitchFamily="34" charset="0"/>
              </a:rPr>
              <a:t>Feedback to the CDC on collaborative or partnership working with good outcomes </a:t>
            </a:r>
          </a:p>
          <a:p>
            <a:r>
              <a:rPr lang="en-GB" sz="3200" dirty="0">
                <a:solidFill>
                  <a:schemeClr val="bg1"/>
                </a:solidFill>
                <a:latin typeface="Arial" panose="020B0604020202020204" pitchFamily="34" charset="0"/>
                <a:cs typeface="Arial" panose="020B0604020202020204" pitchFamily="34" charset="0"/>
              </a:rPr>
              <a:t>Understanding of the SE co-production network and what we are learning from our young people</a:t>
            </a:r>
          </a:p>
          <a:p>
            <a:r>
              <a:rPr lang="en-GB" sz="3200" dirty="0">
                <a:solidFill>
                  <a:schemeClr val="bg1"/>
                </a:solidFill>
                <a:latin typeface="Arial" panose="020B0604020202020204" pitchFamily="34" charset="0"/>
                <a:cs typeface="Arial" panose="020B0604020202020204" pitchFamily="34" charset="0"/>
              </a:rPr>
              <a:t>How children and young people want feedback from the stakeholder group</a:t>
            </a:r>
          </a:p>
          <a:p>
            <a:endParaRPr lang="en-GB" sz="3200" dirty="0">
              <a:solidFill>
                <a:schemeClr val="bg1"/>
              </a:solidFill>
              <a:latin typeface="Arial" panose="020B0604020202020204" pitchFamily="34" charset="0"/>
              <a:cs typeface="Arial" panose="020B0604020202020204" pitchFamily="34" charset="0"/>
            </a:endParaRPr>
          </a:p>
          <a:p>
            <a:endParaRPr lang="en-GB" sz="3200" dirty="0">
              <a:solidFill>
                <a:schemeClr val="bg1"/>
              </a:solidFill>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p:txBody>
      </p:sp>
      <p:sp>
        <p:nvSpPr>
          <p:cNvPr id="8" name="Freeform 6">
            <a:extLst>
              <a:ext uri="{FF2B5EF4-FFF2-40B4-BE49-F238E27FC236}">
                <a16:creationId xmlns:a16="http://schemas.microsoft.com/office/drawing/2014/main" id="{16796399-1F6B-CF45-A0BF-11DF21636405}"/>
              </a:ext>
            </a:extLst>
          </p:cNvPr>
          <p:cNvSpPr>
            <a:spLocks/>
          </p:cNvSpPr>
          <p:nvPr/>
        </p:nvSpPr>
        <p:spPr bwMode="auto">
          <a:xfrm>
            <a:off x="7328221" y="0"/>
            <a:ext cx="4863779" cy="4725144"/>
          </a:xfrm>
          <a:custGeom>
            <a:avLst/>
            <a:gdLst/>
            <a:ahLst/>
            <a:cxnLst>
              <a:cxn ang="0">
                <a:pos x="2388" y="0"/>
              </a:cxn>
              <a:cxn ang="0">
                <a:pos x="2166" y="0"/>
              </a:cxn>
              <a:cxn ang="0">
                <a:pos x="1998" y="0"/>
              </a:cxn>
              <a:cxn ang="0">
                <a:pos x="1884" y="0"/>
              </a:cxn>
              <a:cxn ang="0">
                <a:pos x="1812" y="0"/>
              </a:cxn>
              <a:cxn ang="0">
                <a:pos x="1770" y="0"/>
              </a:cxn>
              <a:cxn ang="0">
                <a:pos x="1746" y="0"/>
              </a:cxn>
              <a:cxn ang="0">
                <a:pos x="1734" y="162"/>
              </a:cxn>
              <a:cxn ang="0">
                <a:pos x="1698" y="318"/>
              </a:cxn>
              <a:cxn ang="0">
                <a:pos x="1638" y="456"/>
              </a:cxn>
              <a:cxn ang="0">
                <a:pos x="1524" y="564"/>
              </a:cxn>
              <a:cxn ang="0">
                <a:pos x="1380" y="618"/>
              </a:cxn>
              <a:cxn ang="0">
                <a:pos x="1224" y="612"/>
              </a:cxn>
              <a:cxn ang="0">
                <a:pos x="1068" y="570"/>
              </a:cxn>
              <a:cxn ang="0">
                <a:pos x="924" y="504"/>
              </a:cxn>
              <a:cxn ang="0">
                <a:pos x="690" y="330"/>
              </a:cxn>
              <a:cxn ang="0">
                <a:pos x="492" y="114"/>
              </a:cxn>
              <a:cxn ang="0">
                <a:pos x="396" y="0"/>
              </a:cxn>
              <a:cxn ang="0">
                <a:pos x="264" y="0"/>
              </a:cxn>
              <a:cxn ang="0">
                <a:pos x="168" y="0"/>
              </a:cxn>
              <a:cxn ang="0">
                <a:pos x="96" y="0"/>
              </a:cxn>
              <a:cxn ang="0">
                <a:pos x="48" y="0"/>
              </a:cxn>
              <a:cxn ang="0">
                <a:pos x="6" y="0"/>
              </a:cxn>
              <a:cxn ang="0">
                <a:pos x="0" y="0"/>
              </a:cxn>
              <a:cxn ang="0">
                <a:pos x="312" y="444"/>
              </a:cxn>
              <a:cxn ang="0">
                <a:pos x="648" y="846"/>
              </a:cxn>
              <a:cxn ang="0">
                <a:pos x="984" y="1212"/>
              </a:cxn>
              <a:cxn ang="0">
                <a:pos x="1320" y="1536"/>
              </a:cxn>
              <a:cxn ang="0">
                <a:pos x="1650" y="1818"/>
              </a:cxn>
              <a:cxn ang="0">
                <a:pos x="1962" y="2064"/>
              </a:cxn>
              <a:cxn ang="0">
                <a:pos x="2256" y="2280"/>
              </a:cxn>
              <a:cxn ang="0">
                <a:pos x="2526" y="2454"/>
              </a:cxn>
              <a:cxn ang="0">
                <a:pos x="2526" y="2022"/>
              </a:cxn>
              <a:cxn ang="0">
                <a:pos x="2526" y="1644"/>
              </a:cxn>
              <a:cxn ang="0">
                <a:pos x="2526" y="1314"/>
              </a:cxn>
              <a:cxn ang="0">
                <a:pos x="2526" y="1032"/>
              </a:cxn>
              <a:cxn ang="0">
                <a:pos x="2526" y="798"/>
              </a:cxn>
              <a:cxn ang="0">
                <a:pos x="2526" y="600"/>
              </a:cxn>
              <a:cxn ang="0">
                <a:pos x="2526" y="432"/>
              </a:cxn>
              <a:cxn ang="0">
                <a:pos x="2526" y="306"/>
              </a:cxn>
              <a:cxn ang="0">
                <a:pos x="2526" y="204"/>
              </a:cxn>
              <a:cxn ang="0">
                <a:pos x="2526" y="126"/>
              </a:cxn>
              <a:cxn ang="0">
                <a:pos x="2526" y="72"/>
              </a:cxn>
              <a:cxn ang="0">
                <a:pos x="2526" y="12"/>
              </a:cxn>
              <a:cxn ang="0">
                <a:pos x="2526" y="0"/>
              </a:cxn>
              <a:cxn ang="0">
                <a:pos x="2526" y="0"/>
              </a:cxn>
            </a:cxnLst>
            <a:rect l="0" t="0" r="r" b="b"/>
            <a:pathLst>
              <a:path w="2526" h="2454">
                <a:moveTo>
                  <a:pt x="2526" y="0"/>
                </a:moveTo>
                <a:lnTo>
                  <a:pt x="2388" y="0"/>
                </a:lnTo>
                <a:lnTo>
                  <a:pt x="2268" y="0"/>
                </a:lnTo>
                <a:lnTo>
                  <a:pt x="2166" y="0"/>
                </a:lnTo>
                <a:lnTo>
                  <a:pt x="2076" y="0"/>
                </a:lnTo>
                <a:lnTo>
                  <a:pt x="1998" y="0"/>
                </a:lnTo>
                <a:lnTo>
                  <a:pt x="1938" y="0"/>
                </a:lnTo>
                <a:lnTo>
                  <a:pt x="1884" y="0"/>
                </a:lnTo>
                <a:lnTo>
                  <a:pt x="1842" y="0"/>
                </a:lnTo>
                <a:lnTo>
                  <a:pt x="1812" y="0"/>
                </a:lnTo>
                <a:lnTo>
                  <a:pt x="1794" y="0"/>
                </a:lnTo>
                <a:lnTo>
                  <a:pt x="1770" y="0"/>
                </a:lnTo>
                <a:lnTo>
                  <a:pt x="1758" y="0"/>
                </a:lnTo>
                <a:lnTo>
                  <a:pt x="1746" y="0"/>
                </a:lnTo>
                <a:lnTo>
                  <a:pt x="1746" y="0"/>
                </a:lnTo>
                <a:lnTo>
                  <a:pt x="1734" y="162"/>
                </a:lnTo>
                <a:lnTo>
                  <a:pt x="1722" y="240"/>
                </a:lnTo>
                <a:lnTo>
                  <a:pt x="1698" y="318"/>
                </a:lnTo>
                <a:lnTo>
                  <a:pt x="1674" y="390"/>
                </a:lnTo>
                <a:lnTo>
                  <a:pt x="1638" y="456"/>
                </a:lnTo>
                <a:lnTo>
                  <a:pt x="1590" y="522"/>
                </a:lnTo>
                <a:lnTo>
                  <a:pt x="1524" y="564"/>
                </a:lnTo>
                <a:lnTo>
                  <a:pt x="1458" y="606"/>
                </a:lnTo>
                <a:lnTo>
                  <a:pt x="1380" y="618"/>
                </a:lnTo>
                <a:lnTo>
                  <a:pt x="1302" y="624"/>
                </a:lnTo>
                <a:lnTo>
                  <a:pt x="1224" y="612"/>
                </a:lnTo>
                <a:lnTo>
                  <a:pt x="1140" y="600"/>
                </a:lnTo>
                <a:lnTo>
                  <a:pt x="1068" y="570"/>
                </a:lnTo>
                <a:lnTo>
                  <a:pt x="996" y="540"/>
                </a:lnTo>
                <a:lnTo>
                  <a:pt x="924" y="504"/>
                </a:lnTo>
                <a:lnTo>
                  <a:pt x="804" y="426"/>
                </a:lnTo>
                <a:lnTo>
                  <a:pt x="690" y="330"/>
                </a:lnTo>
                <a:lnTo>
                  <a:pt x="582" y="228"/>
                </a:lnTo>
                <a:lnTo>
                  <a:pt x="492" y="114"/>
                </a:lnTo>
                <a:lnTo>
                  <a:pt x="444" y="54"/>
                </a:lnTo>
                <a:lnTo>
                  <a:pt x="396" y="0"/>
                </a:lnTo>
                <a:lnTo>
                  <a:pt x="324" y="0"/>
                </a:lnTo>
                <a:lnTo>
                  <a:pt x="264" y="0"/>
                </a:lnTo>
                <a:lnTo>
                  <a:pt x="210" y="0"/>
                </a:lnTo>
                <a:lnTo>
                  <a:pt x="168" y="0"/>
                </a:lnTo>
                <a:lnTo>
                  <a:pt x="126" y="0"/>
                </a:lnTo>
                <a:lnTo>
                  <a:pt x="96" y="0"/>
                </a:lnTo>
                <a:lnTo>
                  <a:pt x="72" y="0"/>
                </a:lnTo>
                <a:lnTo>
                  <a:pt x="48" y="0"/>
                </a:lnTo>
                <a:lnTo>
                  <a:pt x="24" y="0"/>
                </a:lnTo>
                <a:lnTo>
                  <a:pt x="6" y="0"/>
                </a:lnTo>
                <a:lnTo>
                  <a:pt x="0" y="0"/>
                </a:lnTo>
                <a:lnTo>
                  <a:pt x="0" y="0"/>
                </a:lnTo>
                <a:lnTo>
                  <a:pt x="156" y="228"/>
                </a:lnTo>
                <a:lnTo>
                  <a:pt x="312" y="444"/>
                </a:lnTo>
                <a:lnTo>
                  <a:pt x="480" y="654"/>
                </a:lnTo>
                <a:lnTo>
                  <a:pt x="648" y="846"/>
                </a:lnTo>
                <a:lnTo>
                  <a:pt x="816" y="1032"/>
                </a:lnTo>
                <a:lnTo>
                  <a:pt x="984" y="1212"/>
                </a:lnTo>
                <a:lnTo>
                  <a:pt x="1146" y="1374"/>
                </a:lnTo>
                <a:lnTo>
                  <a:pt x="1320" y="1536"/>
                </a:lnTo>
                <a:lnTo>
                  <a:pt x="1482" y="1680"/>
                </a:lnTo>
                <a:lnTo>
                  <a:pt x="1650" y="1818"/>
                </a:lnTo>
                <a:lnTo>
                  <a:pt x="1806" y="1950"/>
                </a:lnTo>
                <a:lnTo>
                  <a:pt x="1962" y="2064"/>
                </a:lnTo>
                <a:lnTo>
                  <a:pt x="2118" y="2178"/>
                </a:lnTo>
                <a:lnTo>
                  <a:pt x="2256" y="2280"/>
                </a:lnTo>
                <a:lnTo>
                  <a:pt x="2394" y="2370"/>
                </a:lnTo>
                <a:lnTo>
                  <a:pt x="2526" y="2454"/>
                </a:lnTo>
                <a:lnTo>
                  <a:pt x="2526" y="2232"/>
                </a:lnTo>
                <a:lnTo>
                  <a:pt x="2526" y="2022"/>
                </a:lnTo>
                <a:lnTo>
                  <a:pt x="2526" y="1824"/>
                </a:lnTo>
                <a:lnTo>
                  <a:pt x="2526" y="1644"/>
                </a:lnTo>
                <a:lnTo>
                  <a:pt x="2526" y="1476"/>
                </a:lnTo>
                <a:lnTo>
                  <a:pt x="2526" y="1314"/>
                </a:lnTo>
                <a:lnTo>
                  <a:pt x="2526" y="1170"/>
                </a:lnTo>
                <a:lnTo>
                  <a:pt x="2526" y="1032"/>
                </a:lnTo>
                <a:lnTo>
                  <a:pt x="2526" y="912"/>
                </a:lnTo>
                <a:lnTo>
                  <a:pt x="2526" y="798"/>
                </a:lnTo>
                <a:lnTo>
                  <a:pt x="2526" y="696"/>
                </a:lnTo>
                <a:lnTo>
                  <a:pt x="2526" y="600"/>
                </a:lnTo>
                <a:lnTo>
                  <a:pt x="2526" y="516"/>
                </a:lnTo>
                <a:lnTo>
                  <a:pt x="2526" y="432"/>
                </a:lnTo>
                <a:lnTo>
                  <a:pt x="2526" y="366"/>
                </a:lnTo>
                <a:lnTo>
                  <a:pt x="2526" y="306"/>
                </a:lnTo>
                <a:lnTo>
                  <a:pt x="2526" y="252"/>
                </a:lnTo>
                <a:lnTo>
                  <a:pt x="2526" y="204"/>
                </a:lnTo>
                <a:lnTo>
                  <a:pt x="2526" y="162"/>
                </a:lnTo>
                <a:lnTo>
                  <a:pt x="2526" y="126"/>
                </a:lnTo>
                <a:lnTo>
                  <a:pt x="2526" y="102"/>
                </a:lnTo>
                <a:lnTo>
                  <a:pt x="2526" y="72"/>
                </a:lnTo>
                <a:lnTo>
                  <a:pt x="2526" y="36"/>
                </a:lnTo>
                <a:lnTo>
                  <a:pt x="2526" y="12"/>
                </a:lnTo>
                <a:lnTo>
                  <a:pt x="2526" y="6"/>
                </a:lnTo>
                <a:lnTo>
                  <a:pt x="2526" y="0"/>
                </a:lnTo>
                <a:lnTo>
                  <a:pt x="2526" y="0"/>
                </a:lnTo>
                <a:lnTo>
                  <a:pt x="2526" y="0"/>
                </a:lnTo>
                <a:close/>
              </a:path>
            </a:pathLst>
          </a:custGeom>
          <a:solidFill>
            <a:srgbClr val="F4B25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9" name="Picture 8">
            <a:extLst>
              <a:ext uri="{FF2B5EF4-FFF2-40B4-BE49-F238E27FC236}">
                <a16:creationId xmlns:a16="http://schemas.microsoft.com/office/drawing/2014/main" id="{4BC2C463-E58A-D34C-B79A-7756D12823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0359" y="260648"/>
            <a:ext cx="1034798" cy="932369"/>
          </a:xfrm>
          <a:prstGeom prst="rect">
            <a:avLst/>
          </a:prstGeom>
        </p:spPr>
      </p:pic>
    </p:spTree>
    <p:extLst>
      <p:ext uri="{BB962C8B-B14F-4D97-AF65-F5344CB8AC3E}">
        <p14:creationId xmlns:p14="http://schemas.microsoft.com/office/powerpoint/2010/main" val="387827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9A3768-1897-1C49-9A01-26FD7F99178F}"/>
              </a:ext>
            </a:extLst>
          </p:cNvPr>
          <p:cNvSpPr/>
          <p:nvPr/>
        </p:nvSpPr>
        <p:spPr>
          <a:xfrm>
            <a:off x="0" y="0"/>
            <a:ext cx="12192000" cy="6858000"/>
          </a:xfrm>
          <a:prstGeom prst="rect">
            <a:avLst/>
          </a:prstGeom>
          <a:solidFill>
            <a:srgbClr val="E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63191" y="566530"/>
            <a:ext cx="9014210" cy="5437683"/>
          </a:xfrm>
        </p:spPr>
        <p:txBody>
          <a:bodyPr>
            <a:normAutofit fontScale="70000" lnSpcReduction="20000"/>
          </a:bodyPr>
          <a:lstStyle/>
          <a:p>
            <a:pPr marL="0" indent="0" algn="ctr">
              <a:buNone/>
            </a:pPr>
            <a:br>
              <a:rPr lang="en-GB" sz="7200" b="1" dirty="0">
                <a:solidFill>
                  <a:schemeClr val="bg1"/>
                </a:solidFill>
                <a:latin typeface="Arial" panose="020B0604020202020204" pitchFamily="34" charset="0"/>
                <a:cs typeface="Arial" panose="020B0604020202020204" pitchFamily="34" charset="0"/>
              </a:rPr>
            </a:br>
            <a:r>
              <a:rPr lang="en-GB" sz="7200" b="1" dirty="0">
                <a:solidFill>
                  <a:schemeClr val="bg1"/>
                </a:solidFill>
                <a:latin typeface="Arial" panose="020B0604020202020204" pitchFamily="34" charset="0"/>
                <a:cs typeface="Arial" panose="020B0604020202020204" pitchFamily="34" charset="0"/>
              </a:rPr>
              <a:t>Council for Disabled Children </a:t>
            </a:r>
            <a:endParaRPr lang="en-GB" sz="3200" dirty="0">
              <a:solidFill>
                <a:schemeClr val="bg1"/>
              </a:solidFill>
              <a:latin typeface="Arial" panose="020B0604020202020204" pitchFamily="34" charset="0"/>
              <a:cs typeface="Arial" panose="020B0604020202020204" pitchFamily="34" charset="0"/>
            </a:endParaRPr>
          </a:p>
          <a:p>
            <a:r>
              <a:rPr lang="en-GB" sz="3200" dirty="0">
                <a:solidFill>
                  <a:schemeClr val="bg1"/>
                </a:solidFill>
                <a:latin typeface="Arial" panose="020B0604020202020204" pitchFamily="34" charset="0"/>
                <a:cs typeface="Arial" panose="020B0604020202020204" pitchFamily="34" charset="0"/>
              </a:rPr>
              <a:t>Focussing on what does an effective SEND </a:t>
            </a:r>
          </a:p>
          <a:p>
            <a:pPr marL="0" indent="0">
              <a:buNone/>
            </a:pPr>
            <a:r>
              <a:rPr lang="en-GB" sz="3200" dirty="0">
                <a:solidFill>
                  <a:schemeClr val="bg1"/>
                </a:solidFill>
                <a:latin typeface="Arial" panose="020B0604020202020204" pitchFamily="34" charset="0"/>
                <a:cs typeface="Arial" panose="020B0604020202020204" pitchFamily="34" charset="0"/>
              </a:rPr>
              <a:t>  system look like</a:t>
            </a:r>
          </a:p>
          <a:p>
            <a:r>
              <a:rPr lang="en-GB" sz="3200" dirty="0">
                <a:solidFill>
                  <a:schemeClr val="bg1"/>
                </a:solidFill>
                <a:latin typeface="Arial" panose="020B0604020202020204" pitchFamily="34" charset="0"/>
                <a:cs typeface="Arial" panose="020B0604020202020204" pitchFamily="34" charset="0"/>
              </a:rPr>
              <a:t>Web portal being developed for evidence</a:t>
            </a:r>
          </a:p>
          <a:p>
            <a:r>
              <a:rPr lang="en-GB" sz="3200" dirty="0">
                <a:solidFill>
                  <a:schemeClr val="bg1"/>
                </a:solidFill>
                <a:latin typeface="Arial" panose="020B0604020202020204" pitchFamily="34" charset="0"/>
                <a:cs typeface="Arial" panose="020B0604020202020204" pitchFamily="34" charset="0"/>
              </a:rPr>
              <a:t>Co-production framework being developed</a:t>
            </a:r>
          </a:p>
          <a:p>
            <a:r>
              <a:rPr lang="en-GB" sz="3200" dirty="0">
                <a:solidFill>
                  <a:schemeClr val="bg1"/>
                </a:solidFill>
                <a:latin typeface="Arial" panose="020B0604020202020204" pitchFamily="34" charset="0"/>
                <a:cs typeface="Arial" panose="020B0604020202020204" pitchFamily="34" charset="0"/>
              </a:rPr>
              <a:t>CDC are especially interested in service providers who work together to improve services. For example, through collaboration or partnerships.  By ‘partnership’, we mean any services in health, social care, and education working together with other services. Please share with Natalie Tyldesley-Marshall at </a:t>
            </a:r>
            <a:r>
              <a:rPr lang="en-GB" sz="3200" dirty="0">
                <a:solidFill>
                  <a:schemeClr val="bg1"/>
                </a:solidFill>
                <a:latin typeface="Arial" panose="020B0604020202020204" pitchFamily="34" charset="0"/>
                <a:cs typeface="Arial" panose="020B0604020202020204" pitchFamily="34" charset="0"/>
                <a:hlinkClick r:id="rId2"/>
              </a:rPr>
              <a:t>Natalie.Tyldesley-Marshall@warwick.ac.uk</a:t>
            </a:r>
            <a:r>
              <a:rPr lang="en-GB" sz="3200" dirty="0">
                <a:solidFill>
                  <a:schemeClr val="bg1"/>
                </a:solidFill>
                <a:latin typeface="Arial" panose="020B0604020202020204" pitchFamily="34" charset="0"/>
                <a:cs typeface="Arial" panose="020B0604020202020204" pitchFamily="34" charset="0"/>
              </a:rPr>
              <a:t> </a:t>
            </a:r>
          </a:p>
          <a:p>
            <a:endParaRPr lang="en-GB" sz="3200" dirty="0">
              <a:solidFill>
                <a:schemeClr val="bg1"/>
              </a:solidFill>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p:txBody>
      </p:sp>
      <p:sp>
        <p:nvSpPr>
          <p:cNvPr id="8" name="Freeform 6">
            <a:extLst>
              <a:ext uri="{FF2B5EF4-FFF2-40B4-BE49-F238E27FC236}">
                <a16:creationId xmlns:a16="http://schemas.microsoft.com/office/drawing/2014/main" id="{16796399-1F6B-CF45-A0BF-11DF21636405}"/>
              </a:ext>
            </a:extLst>
          </p:cNvPr>
          <p:cNvSpPr>
            <a:spLocks/>
          </p:cNvSpPr>
          <p:nvPr/>
        </p:nvSpPr>
        <p:spPr bwMode="auto">
          <a:xfrm>
            <a:off x="7328221" y="0"/>
            <a:ext cx="4863779" cy="4725144"/>
          </a:xfrm>
          <a:custGeom>
            <a:avLst/>
            <a:gdLst/>
            <a:ahLst/>
            <a:cxnLst>
              <a:cxn ang="0">
                <a:pos x="2388" y="0"/>
              </a:cxn>
              <a:cxn ang="0">
                <a:pos x="2166" y="0"/>
              </a:cxn>
              <a:cxn ang="0">
                <a:pos x="1998" y="0"/>
              </a:cxn>
              <a:cxn ang="0">
                <a:pos x="1884" y="0"/>
              </a:cxn>
              <a:cxn ang="0">
                <a:pos x="1812" y="0"/>
              </a:cxn>
              <a:cxn ang="0">
                <a:pos x="1770" y="0"/>
              </a:cxn>
              <a:cxn ang="0">
                <a:pos x="1746" y="0"/>
              </a:cxn>
              <a:cxn ang="0">
                <a:pos x="1734" y="162"/>
              </a:cxn>
              <a:cxn ang="0">
                <a:pos x="1698" y="318"/>
              </a:cxn>
              <a:cxn ang="0">
                <a:pos x="1638" y="456"/>
              </a:cxn>
              <a:cxn ang="0">
                <a:pos x="1524" y="564"/>
              </a:cxn>
              <a:cxn ang="0">
                <a:pos x="1380" y="618"/>
              </a:cxn>
              <a:cxn ang="0">
                <a:pos x="1224" y="612"/>
              </a:cxn>
              <a:cxn ang="0">
                <a:pos x="1068" y="570"/>
              </a:cxn>
              <a:cxn ang="0">
                <a:pos x="924" y="504"/>
              </a:cxn>
              <a:cxn ang="0">
                <a:pos x="690" y="330"/>
              </a:cxn>
              <a:cxn ang="0">
                <a:pos x="492" y="114"/>
              </a:cxn>
              <a:cxn ang="0">
                <a:pos x="396" y="0"/>
              </a:cxn>
              <a:cxn ang="0">
                <a:pos x="264" y="0"/>
              </a:cxn>
              <a:cxn ang="0">
                <a:pos x="168" y="0"/>
              </a:cxn>
              <a:cxn ang="0">
                <a:pos x="96" y="0"/>
              </a:cxn>
              <a:cxn ang="0">
                <a:pos x="48" y="0"/>
              </a:cxn>
              <a:cxn ang="0">
                <a:pos x="6" y="0"/>
              </a:cxn>
              <a:cxn ang="0">
                <a:pos x="0" y="0"/>
              </a:cxn>
              <a:cxn ang="0">
                <a:pos x="312" y="444"/>
              </a:cxn>
              <a:cxn ang="0">
                <a:pos x="648" y="846"/>
              </a:cxn>
              <a:cxn ang="0">
                <a:pos x="984" y="1212"/>
              </a:cxn>
              <a:cxn ang="0">
                <a:pos x="1320" y="1536"/>
              </a:cxn>
              <a:cxn ang="0">
                <a:pos x="1650" y="1818"/>
              </a:cxn>
              <a:cxn ang="0">
                <a:pos x="1962" y="2064"/>
              </a:cxn>
              <a:cxn ang="0">
                <a:pos x="2256" y="2280"/>
              </a:cxn>
              <a:cxn ang="0">
                <a:pos x="2526" y="2454"/>
              </a:cxn>
              <a:cxn ang="0">
                <a:pos x="2526" y="2022"/>
              </a:cxn>
              <a:cxn ang="0">
                <a:pos x="2526" y="1644"/>
              </a:cxn>
              <a:cxn ang="0">
                <a:pos x="2526" y="1314"/>
              </a:cxn>
              <a:cxn ang="0">
                <a:pos x="2526" y="1032"/>
              </a:cxn>
              <a:cxn ang="0">
                <a:pos x="2526" y="798"/>
              </a:cxn>
              <a:cxn ang="0">
                <a:pos x="2526" y="600"/>
              </a:cxn>
              <a:cxn ang="0">
                <a:pos x="2526" y="432"/>
              </a:cxn>
              <a:cxn ang="0">
                <a:pos x="2526" y="306"/>
              </a:cxn>
              <a:cxn ang="0">
                <a:pos x="2526" y="204"/>
              </a:cxn>
              <a:cxn ang="0">
                <a:pos x="2526" y="126"/>
              </a:cxn>
              <a:cxn ang="0">
                <a:pos x="2526" y="72"/>
              </a:cxn>
              <a:cxn ang="0">
                <a:pos x="2526" y="12"/>
              </a:cxn>
              <a:cxn ang="0">
                <a:pos x="2526" y="0"/>
              </a:cxn>
              <a:cxn ang="0">
                <a:pos x="2526" y="0"/>
              </a:cxn>
            </a:cxnLst>
            <a:rect l="0" t="0" r="r" b="b"/>
            <a:pathLst>
              <a:path w="2526" h="2454">
                <a:moveTo>
                  <a:pt x="2526" y="0"/>
                </a:moveTo>
                <a:lnTo>
                  <a:pt x="2388" y="0"/>
                </a:lnTo>
                <a:lnTo>
                  <a:pt x="2268" y="0"/>
                </a:lnTo>
                <a:lnTo>
                  <a:pt x="2166" y="0"/>
                </a:lnTo>
                <a:lnTo>
                  <a:pt x="2076" y="0"/>
                </a:lnTo>
                <a:lnTo>
                  <a:pt x="1998" y="0"/>
                </a:lnTo>
                <a:lnTo>
                  <a:pt x="1938" y="0"/>
                </a:lnTo>
                <a:lnTo>
                  <a:pt x="1884" y="0"/>
                </a:lnTo>
                <a:lnTo>
                  <a:pt x="1842" y="0"/>
                </a:lnTo>
                <a:lnTo>
                  <a:pt x="1812" y="0"/>
                </a:lnTo>
                <a:lnTo>
                  <a:pt x="1794" y="0"/>
                </a:lnTo>
                <a:lnTo>
                  <a:pt x="1770" y="0"/>
                </a:lnTo>
                <a:lnTo>
                  <a:pt x="1758" y="0"/>
                </a:lnTo>
                <a:lnTo>
                  <a:pt x="1746" y="0"/>
                </a:lnTo>
                <a:lnTo>
                  <a:pt x="1746" y="0"/>
                </a:lnTo>
                <a:lnTo>
                  <a:pt x="1734" y="162"/>
                </a:lnTo>
                <a:lnTo>
                  <a:pt x="1722" y="240"/>
                </a:lnTo>
                <a:lnTo>
                  <a:pt x="1698" y="318"/>
                </a:lnTo>
                <a:lnTo>
                  <a:pt x="1674" y="390"/>
                </a:lnTo>
                <a:lnTo>
                  <a:pt x="1638" y="456"/>
                </a:lnTo>
                <a:lnTo>
                  <a:pt x="1590" y="522"/>
                </a:lnTo>
                <a:lnTo>
                  <a:pt x="1524" y="564"/>
                </a:lnTo>
                <a:lnTo>
                  <a:pt x="1458" y="606"/>
                </a:lnTo>
                <a:lnTo>
                  <a:pt x="1380" y="618"/>
                </a:lnTo>
                <a:lnTo>
                  <a:pt x="1302" y="624"/>
                </a:lnTo>
                <a:lnTo>
                  <a:pt x="1224" y="612"/>
                </a:lnTo>
                <a:lnTo>
                  <a:pt x="1140" y="600"/>
                </a:lnTo>
                <a:lnTo>
                  <a:pt x="1068" y="570"/>
                </a:lnTo>
                <a:lnTo>
                  <a:pt x="996" y="540"/>
                </a:lnTo>
                <a:lnTo>
                  <a:pt x="924" y="504"/>
                </a:lnTo>
                <a:lnTo>
                  <a:pt x="804" y="426"/>
                </a:lnTo>
                <a:lnTo>
                  <a:pt x="690" y="330"/>
                </a:lnTo>
                <a:lnTo>
                  <a:pt x="582" y="228"/>
                </a:lnTo>
                <a:lnTo>
                  <a:pt x="492" y="114"/>
                </a:lnTo>
                <a:lnTo>
                  <a:pt x="444" y="54"/>
                </a:lnTo>
                <a:lnTo>
                  <a:pt x="396" y="0"/>
                </a:lnTo>
                <a:lnTo>
                  <a:pt x="324" y="0"/>
                </a:lnTo>
                <a:lnTo>
                  <a:pt x="264" y="0"/>
                </a:lnTo>
                <a:lnTo>
                  <a:pt x="210" y="0"/>
                </a:lnTo>
                <a:lnTo>
                  <a:pt x="168" y="0"/>
                </a:lnTo>
                <a:lnTo>
                  <a:pt x="126" y="0"/>
                </a:lnTo>
                <a:lnTo>
                  <a:pt x="96" y="0"/>
                </a:lnTo>
                <a:lnTo>
                  <a:pt x="72" y="0"/>
                </a:lnTo>
                <a:lnTo>
                  <a:pt x="48" y="0"/>
                </a:lnTo>
                <a:lnTo>
                  <a:pt x="24" y="0"/>
                </a:lnTo>
                <a:lnTo>
                  <a:pt x="6" y="0"/>
                </a:lnTo>
                <a:lnTo>
                  <a:pt x="0" y="0"/>
                </a:lnTo>
                <a:lnTo>
                  <a:pt x="0" y="0"/>
                </a:lnTo>
                <a:lnTo>
                  <a:pt x="156" y="228"/>
                </a:lnTo>
                <a:lnTo>
                  <a:pt x="312" y="444"/>
                </a:lnTo>
                <a:lnTo>
                  <a:pt x="480" y="654"/>
                </a:lnTo>
                <a:lnTo>
                  <a:pt x="648" y="846"/>
                </a:lnTo>
                <a:lnTo>
                  <a:pt x="816" y="1032"/>
                </a:lnTo>
                <a:lnTo>
                  <a:pt x="984" y="1212"/>
                </a:lnTo>
                <a:lnTo>
                  <a:pt x="1146" y="1374"/>
                </a:lnTo>
                <a:lnTo>
                  <a:pt x="1320" y="1536"/>
                </a:lnTo>
                <a:lnTo>
                  <a:pt x="1482" y="1680"/>
                </a:lnTo>
                <a:lnTo>
                  <a:pt x="1650" y="1818"/>
                </a:lnTo>
                <a:lnTo>
                  <a:pt x="1806" y="1950"/>
                </a:lnTo>
                <a:lnTo>
                  <a:pt x="1962" y="2064"/>
                </a:lnTo>
                <a:lnTo>
                  <a:pt x="2118" y="2178"/>
                </a:lnTo>
                <a:lnTo>
                  <a:pt x="2256" y="2280"/>
                </a:lnTo>
                <a:lnTo>
                  <a:pt x="2394" y="2370"/>
                </a:lnTo>
                <a:lnTo>
                  <a:pt x="2526" y="2454"/>
                </a:lnTo>
                <a:lnTo>
                  <a:pt x="2526" y="2232"/>
                </a:lnTo>
                <a:lnTo>
                  <a:pt x="2526" y="2022"/>
                </a:lnTo>
                <a:lnTo>
                  <a:pt x="2526" y="1824"/>
                </a:lnTo>
                <a:lnTo>
                  <a:pt x="2526" y="1644"/>
                </a:lnTo>
                <a:lnTo>
                  <a:pt x="2526" y="1476"/>
                </a:lnTo>
                <a:lnTo>
                  <a:pt x="2526" y="1314"/>
                </a:lnTo>
                <a:lnTo>
                  <a:pt x="2526" y="1170"/>
                </a:lnTo>
                <a:lnTo>
                  <a:pt x="2526" y="1032"/>
                </a:lnTo>
                <a:lnTo>
                  <a:pt x="2526" y="912"/>
                </a:lnTo>
                <a:lnTo>
                  <a:pt x="2526" y="798"/>
                </a:lnTo>
                <a:lnTo>
                  <a:pt x="2526" y="696"/>
                </a:lnTo>
                <a:lnTo>
                  <a:pt x="2526" y="600"/>
                </a:lnTo>
                <a:lnTo>
                  <a:pt x="2526" y="516"/>
                </a:lnTo>
                <a:lnTo>
                  <a:pt x="2526" y="432"/>
                </a:lnTo>
                <a:lnTo>
                  <a:pt x="2526" y="366"/>
                </a:lnTo>
                <a:lnTo>
                  <a:pt x="2526" y="306"/>
                </a:lnTo>
                <a:lnTo>
                  <a:pt x="2526" y="252"/>
                </a:lnTo>
                <a:lnTo>
                  <a:pt x="2526" y="204"/>
                </a:lnTo>
                <a:lnTo>
                  <a:pt x="2526" y="162"/>
                </a:lnTo>
                <a:lnTo>
                  <a:pt x="2526" y="126"/>
                </a:lnTo>
                <a:lnTo>
                  <a:pt x="2526" y="102"/>
                </a:lnTo>
                <a:lnTo>
                  <a:pt x="2526" y="72"/>
                </a:lnTo>
                <a:lnTo>
                  <a:pt x="2526" y="36"/>
                </a:lnTo>
                <a:lnTo>
                  <a:pt x="2526" y="12"/>
                </a:lnTo>
                <a:lnTo>
                  <a:pt x="2526" y="6"/>
                </a:lnTo>
                <a:lnTo>
                  <a:pt x="2526" y="0"/>
                </a:lnTo>
                <a:lnTo>
                  <a:pt x="2526" y="0"/>
                </a:lnTo>
                <a:lnTo>
                  <a:pt x="2526" y="0"/>
                </a:lnTo>
                <a:close/>
              </a:path>
            </a:pathLst>
          </a:custGeom>
          <a:solidFill>
            <a:srgbClr val="F4B25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9" name="Picture 8">
            <a:extLst>
              <a:ext uri="{FF2B5EF4-FFF2-40B4-BE49-F238E27FC236}">
                <a16:creationId xmlns:a16="http://schemas.microsoft.com/office/drawing/2014/main" id="{4BC2C463-E58A-D34C-B79A-7756D12823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359" y="260648"/>
            <a:ext cx="1034798" cy="932369"/>
          </a:xfrm>
          <a:prstGeom prst="rect">
            <a:avLst/>
          </a:prstGeom>
        </p:spPr>
      </p:pic>
    </p:spTree>
    <p:extLst>
      <p:ext uri="{BB962C8B-B14F-4D97-AF65-F5344CB8AC3E}">
        <p14:creationId xmlns:p14="http://schemas.microsoft.com/office/powerpoint/2010/main" val="336842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66530"/>
            <a:ext cx="9677400" cy="5437683"/>
          </a:xfrm>
        </p:spPr>
        <p:txBody>
          <a:bodyPr>
            <a:normAutofit fontScale="85000" lnSpcReduction="10000"/>
          </a:bodyPr>
          <a:lstStyle/>
          <a:p>
            <a:pPr marL="0" indent="0" algn="ctr">
              <a:buNone/>
            </a:pPr>
            <a:r>
              <a:rPr lang="en-GB" sz="7200" b="1" dirty="0">
                <a:solidFill>
                  <a:srgbClr val="E7A23F"/>
                </a:solidFill>
                <a:latin typeface="Arial" panose="020B0604020202020204" pitchFamily="34" charset="0"/>
                <a:cs typeface="Arial" panose="020B0604020202020204" pitchFamily="34" charset="0"/>
              </a:rPr>
              <a:t>Parent Carers partnership</a:t>
            </a:r>
            <a:br>
              <a:rPr lang="en-GB" sz="7200" b="1"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Green paper focus</a:t>
            </a:r>
          </a:p>
          <a:p>
            <a:r>
              <a:rPr lang="en-GB" sz="3200" dirty="0">
                <a:latin typeface="Arial" panose="020B0604020202020204" pitchFamily="34" charset="0"/>
                <a:cs typeface="Arial" panose="020B0604020202020204" pitchFamily="34" charset="0"/>
              </a:rPr>
              <a:t>Focus groups and individual sessions undertaken</a:t>
            </a:r>
          </a:p>
          <a:p>
            <a:r>
              <a:rPr lang="en-GB" sz="3200" dirty="0">
                <a:latin typeface="Arial" panose="020B0604020202020204" pitchFamily="34" charset="0"/>
                <a:cs typeface="Arial" panose="020B0604020202020204" pitchFamily="34" charset="0"/>
              </a:rPr>
              <a:t>Survey for all parent carers (over 1000 responses)</a:t>
            </a:r>
          </a:p>
          <a:p>
            <a:r>
              <a:rPr lang="en-GB" sz="3200" dirty="0">
                <a:latin typeface="Arial" panose="020B0604020202020204" pitchFamily="34" charset="0"/>
                <a:cs typeface="Arial" panose="020B0604020202020204" pitchFamily="34" charset="0"/>
              </a:rPr>
              <a:t>Work with SNJ</a:t>
            </a:r>
          </a:p>
          <a:p>
            <a:r>
              <a:rPr lang="en-GB" sz="3200" dirty="0">
                <a:latin typeface="Arial" panose="020B0604020202020204" pitchFamily="34" charset="0"/>
                <a:cs typeface="Arial" panose="020B0604020202020204" pitchFamily="34" charset="0"/>
              </a:rPr>
              <a:t>Focus on ethic minority groups</a:t>
            </a:r>
          </a:p>
          <a:p>
            <a:r>
              <a:rPr lang="en-GB" sz="3200" dirty="0">
                <a:latin typeface="Arial" panose="020B0604020202020204" pitchFamily="34" charset="0"/>
                <a:cs typeface="Arial" panose="020B0604020202020204" pitchFamily="34" charset="0"/>
              </a:rPr>
              <a:t>DfE focus on national standards through PCP</a:t>
            </a:r>
          </a:p>
          <a:p>
            <a:r>
              <a:rPr lang="en-GB" sz="3200" dirty="0">
                <a:latin typeface="Arial" panose="020B0604020202020204" pitchFamily="34" charset="0"/>
                <a:cs typeface="Arial" panose="020B0604020202020204" pitchFamily="34" charset="0"/>
                <a:hlinkClick r:id="rId2"/>
              </a:rPr>
              <a:t>https://nnpcf.org.uk/2022/07/22/nnpcf-response-to-the-send-green-paper-and-alternative-provision-consultation/</a:t>
            </a:r>
            <a:r>
              <a:rPr lang="en-GB" sz="3200" dirty="0">
                <a:latin typeface="Arial" panose="020B0604020202020204" pitchFamily="34" charset="0"/>
                <a:cs typeface="Arial" panose="020B0604020202020204" pitchFamily="34" charset="0"/>
              </a:rPr>
              <a:t> </a:t>
            </a:r>
          </a:p>
          <a:p>
            <a:pPr marL="0" indent="0">
              <a:buNone/>
            </a:pPr>
            <a:endParaRPr lang="en-GB" sz="3200" dirty="0">
              <a:latin typeface="Arial" panose="020B0604020202020204" pitchFamily="34" charset="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p:txBody>
      </p:sp>
      <p:sp>
        <p:nvSpPr>
          <p:cNvPr id="4" name="Freeform 6">
            <a:extLst>
              <a:ext uri="{FF2B5EF4-FFF2-40B4-BE49-F238E27FC236}">
                <a16:creationId xmlns:a16="http://schemas.microsoft.com/office/drawing/2014/main" id="{08D7C288-3F9A-CB41-B08B-D69AAC69398C}"/>
              </a:ext>
            </a:extLst>
          </p:cNvPr>
          <p:cNvSpPr>
            <a:spLocks/>
          </p:cNvSpPr>
          <p:nvPr/>
        </p:nvSpPr>
        <p:spPr bwMode="auto">
          <a:xfrm>
            <a:off x="9492208" y="22809"/>
            <a:ext cx="2699792" cy="6835191"/>
          </a:xfrm>
          <a:custGeom>
            <a:avLst/>
            <a:gdLst/>
            <a:ahLst/>
            <a:cxnLst>
              <a:cxn ang="0">
                <a:pos x="138" y="3828"/>
              </a:cxn>
              <a:cxn ang="0">
                <a:pos x="390" y="3828"/>
              </a:cxn>
              <a:cxn ang="0">
                <a:pos x="600" y="3828"/>
              </a:cxn>
              <a:cxn ang="0">
                <a:pos x="792" y="3828"/>
              </a:cxn>
              <a:cxn ang="0">
                <a:pos x="954" y="3828"/>
              </a:cxn>
              <a:cxn ang="0">
                <a:pos x="1086" y="3828"/>
              </a:cxn>
              <a:cxn ang="0">
                <a:pos x="1194" y="3828"/>
              </a:cxn>
              <a:cxn ang="0">
                <a:pos x="1326" y="3828"/>
              </a:cxn>
              <a:cxn ang="0">
                <a:pos x="1428" y="3828"/>
              </a:cxn>
              <a:cxn ang="0">
                <a:pos x="1488" y="3828"/>
              </a:cxn>
              <a:cxn ang="0">
                <a:pos x="1506" y="3828"/>
              </a:cxn>
              <a:cxn ang="0">
                <a:pos x="1512" y="3744"/>
              </a:cxn>
              <a:cxn ang="0">
                <a:pos x="1512" y="3522"/>
              </a:cxn>
              <a:cxn ang="0">
                <a:pos x="1512" y="3294"/>
              </a:cxn>
              <a:cxn ang="0">
                <a:pos x="1512" y="3126"/>
              </a:cxn>
              <a:cxn ang="0">
                <a:pos x="1512" y="3018"/>
              </a:cxn>
              <a:cxn ang="0">
                <a:pos x="1512" y="2946"/>
              </a:cxn>
              <a:cxn ang="0">
                <a:pos x="1512" y="2916"/>
              </a:cxn>
              <a:cxn ang="0">
                <a:pos x="1512" y="2898"/>
              </a:cxn>
              <a:cxn ang="0">
                <a:pos x="1434" y="2742"/>
              </a:cxn>
              <a:cxn ang="0">
                <a:pos x="1296" y="2406"/>
              </a:cxn>
              <a:cxn ang="0">
                <a:pos x="1188" y="2046"/>
              </a:cxn>
              <a:cxn ang="0">
                <a:pos x="1140" y="1632"/>
              </a:cxn>
              <a:cxn ang="0">
                <a:pos x="1146" y="1248"/>
              </a:cxn>
              <a:cxn ang="0">
                <a:pos x="1206" y="978"/>
              </a:cxn>
              <a:cxn ang="0">
                <a:pos x="1308" y="780"/>
              </a:cxn>
              <a:cxn ang="0">
                <a:pos x="1434" y="648"/>
              </a:cxn>
              <a:cxn ang="0">
                <a:pos x="1512" y="498"/>
              </a:cxn>
              <a:cxn ang="0">
                <a:pos x="1512" y="330"/>
              </a:cxn>
              <a:cxn ang="0">
                <a:pos x="1512" y="198"/>
              </a:cxn>
              <a:cxn ang="0">
                <a:pos x="1512" y="108"/>
              </a:cxn>
              <a:cxn ang="0">
                <a:pos x="1512" y="48"/>
              </a:cxn>
              <a:cxn ang="0">
                <a:pos x="1512" y="12"/>
              </a:cxn>
              <a:cxn ang="0">
                <a:pos x="1512" y="0"/>
              </a:cxn>
              <a:cxn ang="0">
                <a:pos x="1506" y="0"/>
              </a:cxn>
              <a:cxn ang="0">
                <a:pos x="1230" y="360"/>
              </a:cxn>
              <a:cxn ang="0">
                <a:pos x="966" y="744"/>
              </a:cxn>
              <a:cxn ang="0">
                <a:pos x="726" y="1164"/>
              </a:cxn>
              <a:cxn ang="0">
                <a:pos x="504" y="1626"/>
              </a:cxn>
              <a:cxn ang="0">
                <a:pos x="318" y="2124"/>
              </a:cxn>
              <a:cxn ang="0">
                <a:pos x="168" y="2652"/>
              </a:cxn>
              <a:cxn ang="0">
                <a:pos x="60" y="3222"/>
              </a:cxn>
              <a:cxn ang="0">
                <a:pos x="0" y="3828"/>
              </a:cxn>
            </a:cxnLst>
            <a:rect l="0" t="0" r="r" b="b"/>
            <a:pathLst>
              <a:path w="1512" h="3828">
                <a:moveTo>
                  <a:pt x="0" y="3828"/>
                </a:moveTo>
                <a:lnTo>
                  <a:pt x="138" y="3828"/>
                </a:lnTo>
                <a:lnTo>
                  <a:pt x="264" y="3828"/>
                </a:lnTo>
                <a:lnTo>
                  <a:pt x="390" y="3828"/>
                </a:lnTo>
                <a:lnTo>
                  <a:pt x="498" y="3828"/>
                </a:lnTo>
                <a:lnTo>
                  <a:pt x="600" y="3828"/>
                </a:lnTo>
                <a:lnTo>
                  <a:pt x="702" y="3828"/>
                </a:lnTo>
                <a:lnTo>
                  <a:pt x="792" y="3828"/>
                </a:lnTo>
                <a:lnTo>
                  <a:pt x="870" y="3828"/>
                </a:lnTo>
                <a:lnTo>
                  <a:pt x="954" y="3828"/>
                </a:lnTo>
                <a:lnTo>
                  <a:pt x="1020" y="3828"/>
                </a:lnTo>
                <a:lnTo>
                  <a:pt x="1086" y="3828"/>
                </a:lnTo>
                <a:lnTo>
                  <a:pt x="1140" y="3828"/>
                </a:lnTo>
                <a:lnTo>
                  <a:pt x="1194" y="3828"/>
                </a:lnTo>
                <a:lnTo>
                  <a:pt x="1236" y="3828"/>
                </a:lnTo>
                <a:lnTo>
                  <a:pt x="1326" y="3828"/>
                </a:lnTo>
                <a:lnTo>
                  <a:pt x="1380" y="3828"/>
                </a:lnTo>
                <a:lnTo>
                  <a:pt x="1428" y="3828"/>
                </a:lnTo>
                <a:lnTo>
                  <a:pt x="1464" y="3828"/>
                </a:lnTo>
                <a:lnTo>
                  <a:pt x="1488" y="3828"/>
                </a:lnTo>
                <a:lnTo>
                  <a:pt x="1500" y="3828"/>
                </a:lnTo>
                <a:lnTo>
                  <a:pt x="1506" y="3828"/>
                </a:lnTo>
                <a:lnTo>
                  <a:pt x="1512" y="3828"/>
                </a:lnTo>
                <a:lnTo>
                  <a:pt x="1512" y="3744"/>
                </a:lnTo>
                <a:lnTo>
                  <a:pt x="1512" y="3666"/>
                </a:lnTo>
                <a:lnTo>
                  <a:pt x="1512" y="3522"/>
                </a:lnTo>
                <a:lnTo>
                  <a:pt x="1512" y="3396"/>
                </a:lnTo>
                <a:lnTo>
                  <a:pt x="1512" y="3294"/>
                </a:lnTo>
                <a:lnTo>
                  <a:pt x="1512" y="3204"/>
                </a:lnTo>
                <a:lnTo>
                  <a:pt x="1512" y="3126"/>
                </a:lnTo>
                <a:lnTo>
                  <a:pt x="1512" y="3066"/>
                </a:lnTo>
                <a:lnTo>
                  <a:pt x="1512" y="3018"/>
                </a:lnTo>
                <a:lnTo>
                  <a:pt x="1512" y="2976"/>
                </a:lnTo>
                <a:lnTo>
                  <a:pt x="1512" y="2946"/>
                </a:lnTo>
                <a:lnTo>
                  <a:pt x="1512" y="2928"/>
                </a:lnTo>
                <a:lnTo>
                  <a:pt x="1512" y="2916"/>
                </a:lnTo>
                <a:lnTo>
                  <a:pt x="1512" y="2904"/>
                </a:lnTo>
                <a:lnTo>
                  <a:pt x="1512" y="2898"/>
                </a:lnTo>
                <a:lnTo>
                  <a:pt x="1512" y="2898"/>
                </a:lnTo>
                <a:lnTo>
                  <a:pt x="1434" y="2742"/>
                </a:lnTo>
                <a:lnTo>
                  <a:pt x="1362" y="2574"/>
                </a:lnTo>
                <a:lnTo>
                  <a:pt x="1296" y="2406"/>
                </a:lnTo>
                <a:lnTo>
                  <a:pt x="1236" y="2232"/>
                </a:lnTo>
                <a:lnTo>
                  <a:pt x="1188" y="2046"/>
                </a:lnTo>
                <a:lnTo>
                  <a:pt x="1158" y="1848"/>
                </a:lnTo>
                <a:lnTo>
                  <a:pt x="1140" y="1632"/>
                </a:lnTo>
                <a:lnTo>
                  <a:pt x="1140" y="1404"/>
                </a:lnTo>
                <a:lnTo>
                  <a:pt x="1146" y="1248"/>
                </a:lnTo>
                <a:lnTo>
                  <a:pt x="1170" y="1104"/>
                </a:lnTo>
                <a:lnTo>
                  <a:pt x="1206" y="978"/>
                </a:lnTo>
                <a:lnTo>
                  <a:pt x="1254" y="870"/>
                </a:lnTo>
                <a:lnTo>
                  <a:pt x="1308" y="780"/>
                </a:lnTo>
                <a:lnTo>
                  <a:pt x="1368" y="702"/>
                </a:lnTo>
                <a:lnTo>
                  <a:pt x="1434" y="648"/>
                </a:lnTo>
                <a:lnTo>
                  <a:pt x="1512" y="606"/>
                </a:lnTo>
                <a:lnTo>
                  <a:pt x="1512" y="498"/>
                </a:lnTo>
                <a:lnTo>
                  <a:pt x="1512" y="408"/>
                </a:lnTo>
                <a:lnTo>
                  <a:pt x="1512" y="330"/>
                </a:lnTo>
                <a:lnTo>
                  <a:pt x="1512" y="258"/>
                </a:lnTo>
                <a:lnTo>
                  <a:pt x="1512" y="198"/>
                </a:lnTo>
                <a:lnTo>
                  <a:pt x="1512" y="150"/>
                </a:lnTo>
                <a:lnTo>
                  <a:pt x="1512" y="108"/>
                </a:lnTo>
                <a:lnTo>
                  <a:pt x="1512" y="78"/>
                </a:lnTo>
                <a:lnTo>
                  <a:pt x="1512" y="48"/>
                </a:lnTo>
                <a:lnTo>
                  <a:pt x="1512" y="36"/>
                </a:lnTo>
                <a:lnTo>
                  <a:pt x="1512" y="12"/>
                </a:lnTo>
                <a:lnTo>
                  <a:pt x="1512" y="0"/>
                </a:lnTo>
                <a:lnTo>
                  <a:pt x="1512" y="0"/>
                </a:lnTo>
                <a:lnTo>
                  <a:pt x="1506" y="0"/>
                </a:lnTo>
                <a:lnTo>
                  <a:pt x="1506" y="0"/>
                </a:lnTo>
                <a:lnTo>
                  <a:pt x="1368" y="180"/>
                </a:lnTo>
                <a:lnTo>
                  <a:pt x="1230" y="360"/>
                </a:lnTo>
                <a:lnTo>
                  <a:pt x="1098" y="546"/>
                </a:lnTo>
                <a:lnTo>
                  <a:pt x="966" y="744"/>
                </a:lnTo>
                <a:lnTo>
                  <a:pt x="840" y="954"/>
                </a:lnTo>
                <a:lnTo>
                  <a:pt x="726" y="1164"/>
                </a:lnTo>
                <a:lnTo>
                  <a:pt x="612" y="1398"/>
                </a:lnTo>
                <a:lnTo>
                  <a:pt x="504" y="1626"/>
                </a:lnTo>
                <a:lnTo>
                  <a:pt x="408" y="1866"/>
                </a:lnTo>
                <a:lnTo>
                  <a:pt x="318" y="2124"/>
                </a:lnTo>
                <a:lnTo>
                  <a:pt x="240" y="2382"/>
                </a:lnTo>
                <a:lnTo>
                  <a:pt x="168" y="2652"/>
                </a:lnTo>
                <a:lnTo>
                  <a:pt x="108" y="2928"/>
                </a:lnTo>
                <a:lnTo>
                  <a:pt x="60" y="3222"/>
                </a:lnTo>
                <a:lnTo>
                  <a:pt x="24" y="3522"/>
                </a:lnTo>
                <a:lnTo>
                  <a:pt x="0" y="3828"/>
                </a:lnTo>
                <a:lnTo>
                  <a:pt x="0" y="3828"/>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5" name="Picture 4">
            <a:extLst>
              <a:ext uri="{FF2B5EF4-FFF2-40B4-BE49-F238E27FC236}">
                <a16:creationId xmlns:a16="http://schemas.microsoft.com/office/drawing/2014/main" id="{D52BD941-CC8E-2F41-8B59-2799AA4AB4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2095" y="5658943"/>
            <a:ext cx="1034798" cy="932369"/>
          </a:xfrm>
          <a:prstGeom prst="rect">
            <a:avLst/>
          </a:prstGeom>
        </p:spPr>
      </p:pic>
    </p:spTree>
    <p:extLst>
      <p:ext uri="{BB962C8B-B14F-4D97-AF65-F5344CB8AC3E}">
        <p14:creationId xmlns:p14="http://schemas.microsoft.com/office/powerpoint/2010/main" val="1331797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66530"/>
            <a:ext cx="9677400" cy="5437683"/>
          </a:xfrm>
        </p:spPr>
        <p:txBody>
          <a:bodyPr>
            <a:normAutofit/>
          </a:bodyPr>
          <a:lstStyle/>
          <a:p>
            <a:pPr marL="0" indent="0" algn="ctr">
              <a:buNone/>
            </a:pPr>
            <a:r>
              <a:rPr lang="en-GB" sz="7200" b="1" dirty="0">
                <a:solidFill>
                  <a:srgbClr val="E7A23F"/>
                </a:solidFill>
                <a:latin typeface="Arial" panose="020B0604020202020204" pitchFamily="34" charset="0"/>
                <a:cs typeface="Arial" panose="020B0604020202020204" pitchFamily="34" charset="0"/>
              </a:rPr>
              <a:t>Making Participation Work</a:t>
            </a:r>
            <a:br>
              <a:rPr lang="en-GB" sz="7200" b="1"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Consultation on key areas of green paper with CYP- working on inclusive version </a:t>
            </a:r>
          </a:p>
          <a:p>
            <a:r>
              <a:rPr lang="en-GB" sz="3200" dirty="0">
                <a:latin typeface="Arial" panose="020B0604020202020204" pitchFamily="34" charset="0"/>
                <a:cs typeface="Arial" panose="020B0604020202020204" pitchFamily="34" charset="0"/>
              </a:rPr>
              <a:t>Working with FLARE group to develop young people’s conference</a:t>
            </a:r>
          </a:p>
          <a:p>
            <a:r>
              <a:rPr lang="en-GB" sz="3200" dirty="0">
                <a:latin typeface="Arial" panose="020B0604020202020204" pitchFamily="34" charset="0"/>
                <a:cs typeface="Arial" panose="020B0604020202020204" pitchFamily="34" charset="0"/>
              </a:rPr>
              <a:t>Practitioner’s conference on 18</a:t>
            </a:r>
            <a:r>
              <a:rPr lang="en-GB" sz="3200" baseline="30000" dirty="0">
                <a:latin typeface="Arial" panose="020B0604020202020204" pitchFamily="34" charset="0"/>
                <a:cs typeface="Arial" panose="020B0604020202020204" pitchFamily="34" charset="0"/>
              </a:rPr>
              <a:t>th</a:t>
            </a:r>
            <a:r>
              <a:rPr lang="en-GB" sz="3200" dirty="0">
                <a:latin typeface="Arial" panose="020B0604020202020204" pitchFamily="34" charset="0"/>
                <a:cs typeface="Arial" panose="020B0604020202020204" pitchFamily="34" charset="0"/>
              </a:rPr>
              <a:t> October </a:t>
            </a:r>
          </a:p>
          <a:p>
            <a:pPr marL="0" indent="0">
              <a:buNone/>
            </a:pP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p:txBody>
      </p:sp>
      <p:sp>
        <p:nvSpPr>
          <p:cNvPr id="4" name="Freeform 6">
            <a:extLst>
              <a:ext uri="{FF2B5EF4-FFF2-40B4-BE49-F238E27FC236}">
                <a16:creationId xmlns:a16="http://schemas.microsoft.com/office/drawing/2014/main" id="{08D7C288-3F9A-CB41-B08B-D69AAC69398C}"/>
              </a:ext>
            </a:extLst>
          </p:cNvPr>
          <p:cNvSpPr>
            <a:spLocks/>
          </p:cNvSpPr>
          <p:nvPr/>
        </p:nvSpPr>
        <p:spPr bwMode="auto">
          <a:xfrm>
            <a:off x="9492208" y="22809"/>
            <a:ext cx="2699792" cy="6835191"/>
          </a:xfrm>
          <a:custGeom>
            <a:avLst/>
            <a:gdLst/>
            <a:ahLst/>
            <a:cxnLst>
              <a:cxn ang="0">
                <a:pos x="138" y="3828"/>
              </a:cxn>
              <a:cxn ang="0">
                <a:pos x="390" y="3828"/>
              </a:cxn>
              <a:cxn ang="0">
                <a:pos x="600" y="3828"/>
              </a:cxn>
              <a:cxn ang="0">
                <a:pos x="792" y="3828"/>
              </a:cxn>
              <a:cxn ang="0">
                <a:pos x="954" y="3828"/>
              </a:cxn>
              <a:cxn ang="0">
                <a:pos x="1086" y="3828"/>
              </a:cxn>
              <a:cxn ang="0">
                <a:pos x="1194" y="3828"/>
              </a:cxn>
              <a:cxn ang="0">
                <a:pos x="1326" y="3828"/>
              </a:cxn>
              <a:cxn ang="0">
                <a:pos x="1428" y="3828"/>
              </a:cxn>
              <a:cxn ang="0">
                <a:pos x="1488" y="3828"/>
              </a:cxn>
              <a:cxn ang="0">
                <a:pos x="1506" y="3828"/>
              </a:cxn>
              <a:cxn ang="0">
                <a:pos x="1512" y="3744"/>
              </a:cxn>
              <a:cxn ang="0">
                <a:pos x="1512" y="3522"/>
              </a:cxn>
              <a:cxn ang="0">
                <a:pos x="1512" y="3294"/>
              </a:cxn>
              <a:cxn ang="0">
                <a:pos x="1512" y="3126"/>
              </a:cxn>
              <a:cxn ang="0">
                <a:pos x="1512" y="3018"/>
              </a:cxn>
              <a:cxn ang="0">
                <a:pos x="1512" y="2946"/>
              </a:cxn>
              <a:cxn ang="0">
                <a:pos x="1512" y="2916"/>
              </a:cxn>
              <a:cxn ang="0">
                <a:pos x="1512" y="2898"/>
              </a:cxn>
              <a:cxn ang="0">
                <a:pos x="1434" y="2742"/>
              </a:cxn>
              <a:cxn ang="0">
                <a:pos x="1296" y="2406"/>
              </a:cxn>
              <a:cxn ang="0">
                <a:pos x="1188" y="2046"/>
              </a:cxn>
              <a:cxn ang="0">
                <a:pos x="1140" y="1632"/>
              </a:cxn>
              <a:cxn ang="0">
                <a:pos x="1146" y="1248"/>
              </a:cxn>
              <a:cxn ang="0">
                <a:pos x="1206" y="978"/>
              </a:cxn>
              <a:cxn ang="0">
                <a:pos x="1308" y="780"/>
              </a:cxn>
              <a:cxn ang="0">
                <a:pos x="1434" y="648"/>
              </a:cxn>
              <a:cxn ang="0">
                <a:pos x="1512" y="498"/>
              </a:cxn>
              <a:cxn ang="0">
                <a:pos x="1512" y="330"/>
              </a:cxn>
              <a:cxn ang="0">
                <a:pos x="1512" y="198"/>
              </a:cxn>
              <a:cxn ang="0">
                <a:pos x="1512" y="108"/>
              </a:cxn>
              <a:cxn ang="0">
                <a:pos x="1512" y="48"/>
              </a:cxn>
              <a:cxn ang="0">
                <a:pos x="1512" y="12"/>
              </a:cxn>
              <a:cxn ang="0">
                <a:pos x="1512" y="0"/>
              </a:cxn>
              <a:cxn ang="0">
                <a:pos x="1506" y="0"/>
              </a:cxn>
              <a:cxn ang="0">
                <a:pos x="1230" y="360"/>
              </a:cxn>
              <a:cxn ang="0">
                <a:pos x="966" y="744"/>
              </a:cxn>
              <a:cxn ang="0">
                <a:pos x="726" y="1164"/>
              </a:cxn>
              <a:cxn ang="0">
                <a:pos x="504" y="1626"/>
              </a:cxn>
              <a:cxn ang="0">
                <a:pos x="318" y="2124"/>
              </a:cxn>
              <a:cxn ang="0">
                <a:pos x="168" y="2652"/>
              </a:cxn>
              <a:cxn ang="0">
                <a:pos x="60" y="3222"/>
              </a:cxn>
              <a:cxn ang="0">
                <a:pos x="0" y="3828"/>
              </a:cxn>
            </a:cxnLst>
            <a:rect l="0" t="0" r="r" b="b"/>
            <a:pathLst>
              <a:path w="1512" h="3828">
                <a:moveTo>
                  <a:pt x="0" y="3828"/>
                </a:moveTo>
                <a:lnTo>
                  <a:pt x="138" y="3828"/>
                </a:lnTo>
                <a:lnTo>
                  <a:pt x="264" y="3828"/>
                </a:lnTo>
                <a:lnTo>
                  <a:pt x="390" y="3828"/>
                </a:lnTo>
                <a:lnTo>
                  <a:pt x="498" y="3828"/>
                </a:lnTo>
                <a:lnTo>
                  <a:pt x="600" y="3828"/>
                </a:lnTo>
                <a:lnTo>
                  <a:pt x="702" y="3828"/>
                </a:lnTo>
                <a:lnTo>
                  <a:pt x="792" y="3828"/>
                </a:lnTo>
                <a:lnTo>
                  <a:pt x="870" y="3828"/>
                </a:lnTo>
                <a:lnTo>
                  <a:pt x="954" y="3828"/>
                </a:lnTo>
                <a:lnTo>
                  <a:pt x="1020" y="3828"/>
                </a:lnTo>
                <a:lnTo>
                  <a:pt x="1086" y="3828"/>
                </a:lnTo>
                <a:lnTo>
                  <a:pt x="1140" y="3828"/>
                </a:lnTo>
                <a:lnTo>
                  <a:pt x="1194" y="3828"/>
                </a:lnTo>
                <a:lnTo>
                  <a:pt x="1236" y="3828"/>
                </a:lnTo>
                <a:lnTo>
                  <a:pt x="1326" y="3828"/>
                </a:lnTo>
                <a:lnTo>
                  <a:pt x="1380" y="3828"/>
                </a:lnTo>
                <a:lnTo>
                  <a:pt x="1428" y="3828"/>
                </a:lnTo>
                <a:lnTo>
                  <a:pt x="1464" y="3828"/>
                </a:lnTo>
                <a:lnTo>
                  <a:pt x="1488" y="3828"/>
                </a:lnTo>
                <a:lnTo>
                  <a:pt x="1500" y="3828"/>
                </a:lnTo>
                <a:lnTo>
                  <a:pt x="1506" y="3828"/>
                </a:lnTo>
                <a:lnTo>
                  <a:pt x="1512" y="3828"/>
                </a:lnTo>
                <a:lnTo>
                  <a:pt x="1512" y="3744"/>
                </a:lnTo>
                <a:lnTo>
                  <a:pt x="1512" y="3666"/>
                </a:lnTo>
                <a:lnTo>
                  <a:pt x="1512" y="3522"/>
                </a:lnTo>
                <a:lnTo>
                  <a:pt x="1512" y="3396"/>
                </a:lnTo>
                <a:lnTo>
                  <a:pt x="1512" y="3294"/>
                </a:lnTo>
                <a:lnTo>
                  <a:pt x="1512" y="3204"/>
                </a:lnTo>
                <a:lnTo>
                  <a:pt x="1512" y="3126"/>
                </a:lnTo>
                <a:lnTo>
                  <a:pt x="1512" y="3066"/>
                </a:lnTo>
                <a:lnTo>
                  <a:pt x="1512" y="3018"/>
                </a:lnTo>
                <a:lnTo>
                  <a:pt x="1512" y="2976"/>
                </a:lnTo>
                <a:lnTo>
                  <a:pt x="1512" y="2946"/>
                </a:lnTo>
                <a:lnTo>
                  <a:pt x="1512" y="2928"/>
                </a:lnTo>
                <a:lnTo>
                  <a:pt x="1512" y="2916"/>
                </a:lnTo>
                <a:lnTo>
                  <a:pt x="1512" y="2904"/>
                </a:lnTo>
                <a:lnTo>
                  <a:pt x="1512" y="2898"/>
                </a:lnTo>
                <a:lnTo>
                  <a:pt x="1512" y="2898"/>
                </a:lnTo>
                <a:lnTo>
                  <a:pt x="1434" y="2742"/>
                </a:lnTo>
                <a:lnTo>
                  <a:pt x="1362" y="2574"/>
                </a:lnTo>
                <a:lnTo>
                  <a:pt x="1296" y="2406"/>
                </a:lnTo>
                <a:lnTo>
                  <a:pt x="1236" y="2232"/>
                </a:lnTo>
                <a:lnTo>
                  <a:pt x="1188" y="2046"/>
                </a:lnTo>
                <a:lnTo>
                  <a:pt x="1158" y="1848"/>
                </a:lnTo>
                <a:lnTo>
                  <a:pt x="1140" y="1632"/>
                </a:lnTo>
                <a:lnTo>
                  <a:pt x="1140" y="1404"/>
                </a:lnTo>
                <a:lnTo>
                  <a:pt x="1146" y="1248"/>
                </a:lnTo>
                <a:lnTo>
                  <a:pt x="1170" y="1104"/>
                </a:lnTo>
                <a:lnTo>
                  <a:pt x="1206" y="978"/>
                </a:lnTo>
                <a:lnTo>
                  <a:pt x="1254" y="870"/>
                </a:lnTo>
                <a:lnTo>
                  <a:pt x="1308" y="780"/>
                </a:lnTo>
                <a:lnTo>
                  <a:pt x="1368" y="702"/>
                </a:lnTo>
                <a:lnTo>
                  <a:pt x="1434" y="648"/>
                </a:lnTo>
                <a:lnTo>
                  <a:pt x="1512" y="606"/>
                </a:lnTo>
                <a:lnTo>
                  <a:pt x="1512" y="498"/>
                </a:lnTo>
                <a:lnTo>
                  <a:pt x="1512" y="408"/>
                </a:lnTo>
                <a:lnTo>
                  <a:pt x="1512" y="330"/>
                </a:lnTo>
                <a:lnTo>
                  <a:pt x="1512" y="258"/>
                </a:lnTo>
                <a:lnTo>
                  <a:pt x="1512" y="198"/>
                </a:lnTo>
                <a:lnTo>
                  <a:pt x="1512" y="150"/>
                </a:lnTo>
                <a:lnTo>
                  <a:pt x="1512" y="108"/>
                </a:lnTo>
                <a:lnTo>
                  <a:pt x="1512" y="78"/>
                </a:lnTo>
                <a:lnTo>
                  <a:pt x="1512" y="48"/>
                </a:lnTo>
                <a:lnTo>
                  <a:pt x="1512" y="36"/>
                </a:lnTo>
                <a:lnTo>
                  <a:pt x="1512" y="12"/>
                </a:lnTo>
                <a:lnTo>
                  <a:pt x="1512" y="0"/>
                </a:lnTo>
                <a:lnTo>
                  <a:pt x="1512" y="0"/>
                </a:lnTo>
                <a:lnTo>
                  <a:pt x="1506" y="0"/>
                </a:lnTo>
                <a:lnTo>
                  <a:pt x="1506" y="0"/>
                </a:lnTo>
                <a:lnTo>
                  <a:pt x="1368" y="180"/>
                </a:lnTo>
                <a:lnTo>
                  <a:pt x="1230" y="360"/>
                </a:lnTo>
                <a:lnTo>
                  <a:pt x="1098" y="546"/>
                </a:lnTo>
                <a:lnTo>
                  <a:pt x="966" y="744"/>
                </a:lnTo>
                <a:lnTo>
                  <a:pt x="840" y="954"/>
                </a:lnTo>
                <a:lnTo>
                  <a:pt x="726" y="1164"/>
                </a:lnTo>
                <a:lnTo>
                  <a:pt x="612" y="1398"/>
                </a:lnTo>
                <a:lnTo>
                  <a:pt x="504" y="1626"/>
                </a:lnTo>
                <a:lnTo>
                  <a:pt x="408" y="1866"/>
                </a:lnTo>
                <a:lnTo>
                  <a:pt x="318" y="2124"/>
                </a:lnTo>
                <a:lnTo>
                  <a:pt x="240" y="2382"/>
                </a:lnTo>
                <a:lnTo>
                  <a:pt x="168" y="2652"/>
                </a:lnTo>
                <a:lnTo>
                  <a:pt x="108" y="2928"/>
                </a:lnTo>
                <a:lnTo>
                  <a:pt x="60" y="3222"/>
                </a:lnTo>
                <a:lnTo>
                  <a:pt x="24" y="3522"/>
                </a:lnTo>
                <a:lnTo>
                  <a:pt x="0" y="3828"/>
                </a:lnTo>
                <a:lnTo>
                  <a:pt x="0" y="3828"/>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5" name="Picture 4">
            <a:extLst>
              <a:ext uri="{FF2B5EF4-FFF2-40B4-BE49-F238E27FC236}">
                <a16:creationId xmlns:a16="http://schemas.microsoft.com/office/drawing/2014/main" id="{D52BD941-CC8E-2F41-8B59-2799AA4AB4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095" y="5658943"/>
            <a:ext cx="1034798" cy="932369"/>
          </a:xfrm>
          <a:prstGeom prst="rect">
            <a:avLst/>
          </a:prstGeom>
        </p:spPr>
      </p:pic>
    </p:spTree>
    <p:extLst>
      <p:ext uri="{BB962C8B-B14F-4D97-AF65-F5344CB8AC3E}">
        <p14:creationId xmlns:p14="http://schemas.microsoft.com/office/powerpoint/2010/main" val="137337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66530"/>
            <a:ext cx="10623478" cy="5437683"/>
          </a:xfrm>
        </p:spPr>
        <p:txBody>
          <a:bodyPr>
            <a:normAutofit/>
          </a:bodyPr>
          <a:lstStyle/>
          <a:p>
            <a:pPr marL="0" indent="0" algn="ctr">
              <a:buNone/>
            </a:pPr>
            <a:r>
              <a:rPr lang="en-GB" sz="7200" b="1" dirty="0" err="1">
                <a:solidFill>
                  <a:srgbClr val="E7A23F"/>
                </a:solidFill>
                <a:latin typeface="Arial" panose="020B0604020202020204" pitchFamily="34" charset="0"/>
                <a:cs typeface="Arial" panose="020B0604020202020204" pitchFamily="34" charset="0"/>
              </a:rPr>
              <a:t>NDTi</a:t>
            </a:r>
            <a:r>
              <a:rPr lang="en-GB" sz="7200" b="1" dirty="0">
                <a:solidFill>
                  <a:srgbClr val="E7A23F"/>
                </a:solidFill>
                <a:latin typeface="Arial" panose="020B0604020202020204" pitchFamily="34" charset="0"/>
                <a:cs typeface="Arial" panose="020B0604020202020204" pitchFamily="34" charset="0"/>
              </a:rPr>
              <a:t> feedback</a:t>
            </a:r>
            <a:br>
              <a:rPr lang="en-GB" sz="7200" b="1" dirty="0">
                <a:latin typeface="Arial" panose="020B0604020202020204" pitchFamily="34" charset="0"/>
                <a:cs typeface="Arial" panose="020B0604020202020204" pitchFamily="34" charset="0"/>
              </a:rPr>
            </a:br>
            <a:endParaRPr lang="en-GB" sz="4000" b="1" dirty="0">
              <a:latin typeface="Arial" panose="020B0604020202020204" pitchFamily="34" charset="0"/>
              <a:cs typeface="Arial" panose="020B0604020202020204" pitchFamily="34" charset="0"/>
            </a:endParaRPr>
          </a:p>
          <a:p>
            <a:r>
              <a:rPr lang="en-GB" sz="3200" dirty="0">
                <a:solidFill>
                  <a:srgbClr val="464B51"/>
                </a:solidFill>
                <a:latin typeface="Arial" panose="020B0604020202020204" pitchFamily="34" charset="0"/>
              </a:rPr>
              <a:t>Developing survey writing with the CDC/DfE </a:t>
            </a:r>
            <a:r>
              <a:rPr lang="en-GB" sz="2000" dirty="0">
                <a:hlinkClick r:id="rId2"/>
              </a:rPr>
              <a:t>Children and young people advise DfE and CQC on writing surveys - </a:t>
            </a:r>
            <a:r>
              <a:rPr lang="en-GB" sz="2000" dirty="0" err="1">
                <a:hlinkClick r:id="rId2"/>
              </a:rPr>
              <a:t>NDTi</a:t>
            </a:r>
            <a:endParaRPr lang="en-GB" sz="3200" dirty="0">
              <a:solidFill>
                <a:srgbClr val="464B51"/>
              </a:solidFill>
              <a:latin typeface="Arial" panose="020B0604020202020204" pitchFamily="34" charset="0"/>
            </a:endParaRPr>
          </a:p>
          <a:p>
            <a:r>
              <a:rPr lang="en-GB" sz="3200" dirty="0">
                <a:solidFill>
                  <a:srgbClr val="464B51"/>
                </a:solidFill>
                <a:latin typeface="Arial" panose="020B0604020202020204" pitchFamily="34" charset="0"/>
              </a:rPr>
              <a:t>Post COVID response work – Time to talk - </a:t>
            </a:r>
            <a:r>
              <a:rPr lang="en-GB" sz="2000" dirty="0">
                <a:hlinkClick r:id="rId3"/>
              </a:rPr>
              <a:t>Time-to-Talk-final-evaluation-report.pdf (ndti.org.uk)</a:t>
            </a:r>
            <a:endParaRPr lang="en-GB" sz="2000" dirty="0"/>
          </a:p>
          <a:p>
            <a:pPr marL="0" indent="0">
              <a:buNone/>
            </a:pPr>
            <a:endParaRPr lang="en-GB" sz="32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FE9E1DA-B792-354B-A74A-DAD2A9551B04}"/>
              </a:ext>
            </a:extLst>
          </p:cNvPr>
          <p:cNvGrpSpPr/>
          <p:nvPr/>
        </p:nvGrpSpPr>
        <p:grpSpPr>
          <a:xfrm>
            <a:off x="10622614" y="0"/>
            <a:ext cx="1569386" cy="6858000"/>
            <a:chOff x="10622614" y="0"/>
            <a:chExt cx="1569386" cy="6858000"/>
          </a:xfrm>
        </p:grpSpPr>
        <p:sp>
          <p:nvSpPr>
            <p:cNvPr id="5" name="Freeform 6">
              <a:extLst>
                <a:ext uri="{FF2B5EF4-FFF2-40B4-BE49-F238E27FC236}">
                  <a16:creationId xmlns:a16="http://schemas.microsoft.com/office/drawing/2014/main" id="{B132ACDE-9E35-B540-9F50-979F9AD53B6F}"/>
                </a:ext>
              </a:extLst>
            </p:cNvPr>
            <p:cNvSpPr>
              <a:spLocks/>
            </p:cNvSpPr>
            <p:nvPr/>
          </p:nvSpPr>
          <p:spPr bwMode="auto">
            <a:xfrm>
              <a:off x="10622614" y="0"/>
              <a:ext cx="1569386" cy="6858000"/>
            </a:xfrm>
            <a:custGeom>
              <a:avLst/>
              <a:gdLst/>
              <a:ahLst/>
              <a:cxnLst>
                <a:cxn ang="0">
                  <a:pos x="732" y="0"/>
                </a:cxn>
                <a:cxn ang="0">
                  <a:pos x="498" y="0"/>
                </a:cxn>
                <a:cxn ang="0">
                  <a:pos x="324" y="0"/>
                </a:cxn>
                <a:cxn ang="0">
                  <a:pos x="204" y="0"/>
                </a:cxn>
                <a:cxn ang="0">
                  <a:pos x="126" y="0"/>
                </a:cxn>
                <a:cxn ang="0">
                  <a:pos x="84" y="0"/>
                </a:cxn>
                <a:cxn ang="0">
                  <a:pos x="60" y="0"/>
                </a:cxn>
                <a:cxn ang="0">
                  <a:pos x="24" y="420"/>
                </a:cxn>
                <a:cxn ang="0">
                  <a:pos x="0" y="1254"/>
                </a:cxn>
                <a:cxn ang="0">
                  <a:pos x="36" y="2088"/>
                </a:cxn>
                <a:cxn ang="0">
                  <a:pos x="150" y="2916"/>
                </a:cxn>
                <a:cxn ang="0">
                  <a:pos x="294" y="3576"/>
                </a:cxn>
                <a:cxn ang="0">
                  <a:pos x="426" y="3828"/>
                </a:cxn>
                <a:cxn ang="0">
                  <a:pos x="540" y="3828"/>
                </a:cxn>
                <a:cxn ang="0">
                  <a:pos x="618" y="3828"/>
                </a:cxn>
                <a:cxn ang="0">
                  <a:pos x="678" y="3828"/>
                </a:cxn>
                <a:cxn ang="0">
                  <a:pos x="726" y="3828"/>
                </a:cxn>
                <a:cxn ang="0">
                  <a:pos x="744" y="3828"/>
                </a:cxn>
                <a:cxn ang="0">
                  <a:pos x="678" y="3594"/>
                </a:cxn>
                <a:cxn ang="0">
                  <a:pos x="558" y="3126"/>
                </a:cxn>
                <a:cxn ang="0">
                  <a:pos x="468" y="2652"/>
                </a:cxn>
                <a:cxn ang="0">
                  <a:pos x="408" y="2178"/>
                </a:cxn>
                <a:cxn ang="0">
                  <a:pos x="384" y="1794"/>
                </a:cxn>
                <a:cxn ang="0">
                  <a:pos x="420" y="1500"/>
                </a:cxn>
                <a:cxn ang="0">
                  <a:pos x="522" y="1224"/>
                </a:cxn>
                <a:cxn ang="0">
                  <a:pos x="600" y="1104"/>
                </a:cxn>
                <a:cxn ang="0">
                  <a:pos x="702" y="1002"/>
                </a:cxn>
                <a:cxn ang="0">
                  <a:pos x="828" y="924"/>
                </a:cxn>
                <a:cxn ang="0">
                  <a:pos x="876" y="744"/>
                </a:cxn>
                <a:cxn ang="0">
                  <a:pos x="876" y="486"/>
                </a:cxn>
                <a:cxn ang="0">
                  <a:pos x="876" y="294"/>
                </a:cxn>
                <a:cxn ang="0">
                  <a:pos x="876" y="162"/>
                </a:cxn>
                <a:cxn ang="0">
                  <a:pos x="876" y="78"/>
                </a:cxn>
                <a:cxn ang="0">
                  <a:pos x="876" y="30"/>
                </a:cxn>
                <a:cxn ang="0">
                  <a:pos x="876" y="0"/>
                </a:cxn>
                <a:cxn ang="0">
                  <a:pos x="876" y="0"/>
                </a:cxn>
              </a:cxnLst>
              <a:rect l="0" t="0" r="r" b="b"/>
              <a:pathLst>
                <a:path w="876" h="3828">
                  <a:moveTo>
                    <a:pt x="876" y="0"/>
                  </a:moveTo>
                  <a:lnTo>
                    <a:pt x="732" y="0"/>
                  </a:lnTo>
                  <a:lnTo>
                    <a:pt x="606" y="0"/>
                  </a:lnTo>
                  <a:lnTo>
                    <a:pt x="498" y="0"/>
                  </a:lnTo>
                  <a:lnTo>
                    <a:pt x="408" y="0"/>
                  </a:lnTo>
                  <a:lnTo>
                    <a:pt x="324" y="0"/>
                  </a:lnTo>
                  <a:lnTo>
                    <a:pt x="264" y="0"/>
                  </a:lnTo>
                  <a:lnTo>
                    <a:pt x="204" y="0"/>
                  </a:lnTo>
                  <a:lnTo>
                    <a:pt x="162" y="0"/>
                  </a:lnTo>
                  <a:lnTo>
                    <a:pt x="126" y="0"/>
                  </a:lnTo>
                  <a:lnTo>
                    <a:pt x="102" y="0"/>
                  </a:lnTo>
                  <a:lnTo>
                    <a:pt x="84" y="0"/>
                  </a:lnTo>
                  <a:lnTo>
                    <a:pt x="72" y="0"/>
                  </a:lnTo>
                  <a:lnTo>
                    <a:pt x="60" y="0"/>
                  </a:lnTo>
                  <a:lnTo>
                    <a:pt x="60" y="0"/>
                  </a:lnTo>
                  <a:lnTo>
                    <a:pt x="24" y="420"/>
                  </a:lnTo>
                  <a:lnTo>
                    <a:pt x="0" y="840"/>
                  </a:lnTo>
                  <a:lnTo>
                    <a:pt x="0" y="1254"/>
                  </a:lnTo>
                  <a:lnTo>
                    <a:pt x="12" y="1674"/>
                  </a:lnTo>
                  <a:lnTo>
                    <a:pt x="36" y="2088"/>
                  </a:lnTo>
                  <a:lnTo>
                    <a:pt x="84" y="2502"/>
                  </a:lnTo>
                  <a:lnTo>
                    <a:pt x="150" y="2916"/>
                  </a:lnTo>
                  <a:lnTo>
                    <a:pt x="228" y="3324"/>
                  </a:lnTo>
                  <a:lnTo>
                    <a:pt x="294" y="3576"/>
                  </a:lnTo>
                  <a:lnTo>
                    <a:pt x="360" y="3828"/>
                  </a:lnTo>
                  <a:lnTo>
                    <a:pt x="426" y="3828"/>
                  </a:lnTo>
                  <a:lnTo>
                    <a:pt x="486" y="3828"/>
                  </a:lnTo>
                  <a:lnTo>
                    <a:pt x="540" y="3828"/>
                  </a:lnTo>
                  <a:lnTo>
                    <a:pt x="582" y="3828"/>
                  </a:lnTo>
                  <a:lnTo>
                    <a:pt x="618" y="3828"/>
                  </a:lnTo>
                  <a:lnTo>
                    <a:pt x="648" y="3828"/>
                  </a:lnTo>
                  <a:lnTo>
                    <a:pt x="678" y="3828"/>
                  </a:lnTo>
                  <a:lnTo>
                    <a:pt x="696" y="3828"/>
                  </a:lnTo>
                  <a:lnTo>
                    <a:pt x="726" y="3828"/>
                  </a:lnTo>
                  <a:lnTo>
                    <a:pt x="738" y="3828"/>
                  </a:lnTo>
                  <a:lnTo>
                    <a:pt x="744" y="3828"/>
                  </a:lnTo>
                  <a:lnTo>
                    <a:pt x="744" y="3828"/>
                  </a:lnTo>
                  <a:lnTo>
                    <a:pt x="678" y="3594"/>
                  </a:lnTo>
                  <a:lnTo>
                    <a:pt x="618" y="3360"/>
                  </a:lnTo>
                  <a:lnTo>
                    <a:pt x="558" y="3126"/>
                  </a:lnTo>
                  <a:lnTo>
                    <a:pt x="510" y="2892"/>
                  </a:lnTo>
                  <a:lnTo>
                    <a:pt x="468" y="2652"/>
                  </a:lnTo>
                  <a:lnTo>
                    <a:pt x="438" y="2418"/>
                  </a:lnTo>
                  <a:lnTo>
                    <a:pt x="408" y="2178"/>
                  </a:lnTo>
                  <a:lnTo>
                    <a:pt x="390" y="1938"/>
                  </a:lnTo>
                  <a:lnTo>
                    <a:pt x="384" y="1794"/>
                  </a:lnTo>
                  <a:lnTo>
                    <a:pt x="396" y="1644"/>
                  </a:lnTo>
                  <a:lnTo>
                    <a:pt x="420" y="1500"/>
                  </a:lnTo>
                  <a:lnTo>
                    <a:pt x="456" y="1356"/>
                  </a:lnTo>
                  <a:lnTo>
                    <a:pt x="522" y="1224"/>
                  </a:lnTo>
                  <a:lnTo>
                    <a:pt x="558" y="1164"/>
                  </a:lnTo>
                  <a:lnTo>
                    <a:pt x="600" y="1104"/>
                  </a:lnTo>
                  <a:lnTo>
                    <a:pt x="648" y="1050"/>
                  </a:lnTo>
                  <a:lnTo>
                    <a:pt x="702" y="1002"/>
                  </a:lnTo>
                  <a:lnTo>
                    <a:pt x="768" y="960"/>
                  </a:lnTo>
                  <a:lnTo>
                    <a:pt x="828" y="924"/>
                  </a:lnTo>
                  <a:lnTo>
                    <a:pt x="876" y="906"/>
                  </a:lnTo>
                  <a:lnTo>
                    <a:pt x="876" y="744"/>
                  </a:lnTo>
                  <a:lnTo>
                    <a:pt x="876" y="606"/>
                  </a:lnTo>
                  <a:lnTo>
                    <a:pt x="876" y="486"/>
                  </a:lnTo>
                  <a:lnTo>
                    <a:pt x="876" y="384"/>
                  </a:lnTo>
                  <a:lnTo>
                    <a:pt x="876" y="294"/>
                  </a:lnTo>
                  <a:lnTo>
                    <a:pt x="876" y="228"/>
                  </a:lnTo>
                  <a:lnTo>
                    <a:pt x="876" y="162"/>
                  </a:lnTo>
                  <a:lnTo>
                    <a:pt x="876" y="114"/>
                  </a:lnTo>
                  <a:lnTo>
                    <a:pt x="876" y="78"/>
                  </a:lnTo>
                  <a:lnTo>
                    <a:pt x="876" y="48"/>
                  </a:lnTo>
                  <a:lnTo>
                    <a:pt x="876" y="30"/>
                  </a:lnTo>
                  <a:lnTo>
                    <a:pt x="876" y="18"/>
                  </a:lnTo>
                  <a:lnTo>
                    <a:pt x="876" y="0"/>
                  </a:lnTo>
                  <a:lnTo>
                    <a:pt x="876" y="0"/>
                  </a:lnTo>
                  <a:lnTo>
                    <a:pt x="876" y="0"/>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8" name="Picture 7">
              <a:extLst>
                <a:ext uri="{FF2B5EF4-FFF2-40B4-BE49-F238E27FC236}">
                  <a16:creationId xmlns:a16="http://schemas.microsoft.com/office/drawing/2014/main" id="{EE6CB084-FBB2-FA43-8B17-AEDA2B8322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0360" y="260648"/>
              <a:ext cx="1034798" cy="932369"/>
            </a:xfrm>
            <a:prstGeom prst="rect">
              <a:avLst/>
            </a:prstGeom>
          </p:spPr>
        </p:pic>
      </p:grpSp>
    </p:spTree>
    <p:extLst>
      <p:ext uri="{BB962C8B-B14F-4D97-AF65-F5344CB8AC3E}">
        <p14:creationId xmlns:p14="http://schemas.microsoft.com/office/powerpoint/2010/main" val="27313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66530"/>
            <a:ext cx="9677400" cy="5437683"/>
          </a:xfrm>
        </p:spPr>
        <p:txBody>
          <a:bodyPr>
            <a:normAutofit fontScale="70000" lnSpcReduction="20000"/>
          </a:bodyPr>
          <a:lstStyle/>
          <a:p>
            <a:pPr marL="0" indent="0" algn="ctr">
              <a:buNone/>
            </a:pPr>
            <a:r>
              <a:rPr lang="en-GB" sz="7200" b="1" dirty="0">
                <a:solidFill>
                  <a:srgbClr val="E7A23F"/>
                </a:solidFill>
                <a:latin typeface="Arial" panose="020B0604020202020204" pitchFamily="34" charset="0"/>
                <a:cs typeface="Arial" panose="020B0604020202020204" pitchFamily="34" charset="0"/>
              </a:rPr>
              <a:t>Disabled Children’s Partnership</a:t>
            </a:r>
          </a:p>
          <a:p>
            <a:pPr marL="0" indent="0">
              <a:buNone/>
            </a:pPr>
            <a:endParaRPr lang="en-GB" sz="7200" b="1" dirty="0">
              <a:latin typeface="Arial" panose="020B0604020202020204" pitchFamily="34" charset="0"/>
              <a:cs typeface="Arial" panose="020B0604020202020204" pitchFamily="34" charset="0"/>
            </a:endParaRPr>
          </a:p>
          <a:p>
            <a:r>
              <a:rPr lang="en-GB" sz="4600" dirty="0">
                <a:latin typeface="Arial" panose="020B0604020202020204" pitchFamily="34" charset="0"/>
                <a:cs typeface="Arial" panose="020B0604020202020204" pitchFamily="34" charset="0"/>
              </a:rPr>
              <a:t>Working on impact statements for lack of support and the impact of cost of living through a targeted survey for distribution</a:t>
            </a:r>
          </a:p>
          <a:p>
            <a:pPr marL="0" indent="0">
              <a:buNone/>
            </a:pPr>
            <a:r>
              <a:rPr lang="en-GB" sz="4600" dirty="0">
                <a:hlinkClick r:id="rId2"/>
              </a:rPr>
              <a:t>https://bit.ly/DCPSurvey2022</a:t>
            </a:r>
            <a:r>
              <a:rPr lang="en-GB" sz="4600" dirty="0"/>
              <a:t>  </a:t>
            </a:r>
          </a:p>
          <a:p>
            <a:r>
              <a:rPr lang="en-GB" sz="4600" dirty="0">
                <a:latin typeface="Arial" panose="020B0604020202020204" pitchFamily="34" charset="0"/>
                <a:cs typeface="Arial" panose="020B0604020202020204" pitchFamily="34" charset="0"/>
              </a:rPr>
              <a:t>Developing a ‘citizen jury’ relating to inclusion in schools</a:t>
            </a:r>
          </a:p>
          <a:p>
            <a:pPr marL="0" indent="0">
              <a:buNone/>
            </a:pPr>
            <a:br>
              <a:rPr lang="en-GB" sz="7200" b="1" dirty="0">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p:txBody>
      </p:sp>
      <p:sp>
        <p:nvSpPr>
          <p:cNvPr id="4" name="Freeform 6">
            <a:extLst>
              <a:ext uri="{FF2B5EF4-FFF2-40B4-BE49-F238E27FC236}">
                <a16:creationId xmlns:a16="http://schemas.microsoft.com/office/drawing/2014/main" id="{08D7C288-3F9A-CB41-B08B-D69AAC69398C}"/>
              </a:ext>
            </a:extLst>
          </p:cNvPr>
          <p:cNvSpPr>
            <a:spLocks/>
          </p:cNvSpPr>
          <p:nvPr/>
        </p:nvSpPr>
        <p:spPr bwMode="auto">
          <a:xfrm>
            <a:off x="9492208" y="22809"/>
            <a:ext cx="2699792" cy="6835191"/>
          </a:xfrm>
          <a:custGeom>
            <a:avLst/>
            <a:gdLst/>
            <a:ahLst/>
            <a:cxnLst>
              <a:cxn ang="0">
                <a:pos x="138" y="3828"/>
              </a:cxn>
              <a:cxn ang="0">
                <a:pos x="390" y="3828"/>
              </a:cxn>
              <a:cxn ang="0">
                <a:pos x="600" y="3828"/>
              </a:cxn>
              <a:cxn ang="0">
                <a:pos x="792" y="3828"/>
              </a:cxn>
              <a:cxn ang="0">
                <a:pos x="954" y="3828"/>
              </a:cxn>
              <a:cxn ang="0">
                <a:pos x="1086" y="3828"/>
              </a:cxn>
              <a:cxn ang="0">
                <a:pos x="1194" y="3828"/>
              </a:cxn>
              <a:cxn ang="0">
                <a:pos x="1326" y="3828"/>
              </a:cxn>
              <a:cxn ang="0">
                <a:pos x="1428" y="3828"/>
              </a:cxn>
              <a:cxn ang="0">
                <a:pos x="1488" y="3828"/>
              </a:cxn>
              <a:cxn ang="0">
                <a:pos x="1506" y="3828"/>
              </a:cxn>
              <a:cxn ang="0">
                <a:pos x="1512" y="3744"/>
              </a:cxn>
              <a:cxn ang="0">
                <a:pos x="1512" y="3522"/>
              </a:cxn>
              <a:cxn ang="0">
                <a:pos x="1512" y="3294"/>
              </a:cxn>
              <a:cxn ang="0">
                <a:pos x="1512" y="3126"/>
              </a:cxn>
              <a:cxn ang="0">
                <a:pos x="1512" y="3018"/>
              </a:cxn>
              <a:cxn ang="0">
                <a:pos x="1512" y="2946"/>
              </a:cxn>
              <a:cxn ang="0">
                <a:pos x="1512" y="2916"/>
              </a:cxn>
              <a:cxn ang="0">
                <a:pos x="1512" y="2898"/>
              </a:cxn>
              <a:cxn ang="0">
                <a:pos x="1434" y="2742"/>
              </a:cxn>
              <a:cxn ang="0">
                <a:pos x="1296" y="2406"/>
              </a:cxn>
              <a:cxn ang="0">
                <a:pos x="1188" y="2046"/>
              </a:cxn>
              <a:cxn ang="0">
                <a:pos x="1140" y="1632"/>
              </a:cxn>
              <a:cxn ang="0">
                <a:pos x="1146" y="1248"/>
              </a:cxn>
              <a:cxn ang="0">
                <a:pos x="1206" y="978"/>
              </a:cxn>
              <a:cxn ang="0">
                <a:pos x="1308" y="780"/>
              </a:cxn>
              <a:cxn ang="0">
                <a:pos x="1434" y="648"/>
              </a:cxn>
              <a:cxn ang="0">
                <a:pos x="1512" y="498"/>
              </a:cxn>
              <a:cxn ang="0">
                <a:pos x="1512" y="330"/>
              </a:cxn>
              <a:cxn ang="0">
                <a:pos x="1512" y="198"/>
              </a:cxn>
              <a:cxn ang="0">
                <a:pos x="1512" y="108"/>
              </a:cxn>
              <a:cxn ang="0">
                <a:pos x="1512" y="48"/>
              </a:cxn>
              <a:cxn ang="0">
                <a:pos x="1512" y="12"/>
              </a:cxn>
              <a:cxn ang="0">
                <a:pos x="1512" y="0"/>
              </a:cxn>
              <a:cxn ang="0">
                <a:pos x="1506" y="0"/>
              </a:cxn>
              <a:cxn ang="0">
                <a:pos x="1230" y="360"/>
              </a:cxn>
              <a:cxn ang="0">
                <a:pos x="966" y="744"/>
              </a:cxn>
              <a:cxn ang="0">
                <a:pos x="726" y="1164"/>
              </a:cxn>
              <a:cxn ang="0">
                <a:pos x="504" y="1626"/>
              </a:cxn>
              <a:cxn ang="0">
                <a:pos x="318" y="2124"/>
              </a:cxn>
              <a:cxn ang="0">
                <a:pos x="168" y="2652"/>
              </a:cxn>
              <a:cxn ang="0">
                <a:pos x="60" y="3222"/>
              </a:cxn>
              <a:cxn ang="0">
                <a:pos x="0" y="3828"/>
              </a:cxn>
            </a:cxnLst>
            <a:rect l="0" t="0" r="r" b="b"/>
            <a:pathLst>
              <a:path w="1512" h="3828">
                <a:moveTo>
                  <a:pt x="0" y="3828"/>
                </a:moveTo>
                <a:lnTo>
                  <a:pt x="138" y="3828"/>
                </a:lnTo>
                <a:lnTo>
                  <a:pt x="264" y="3828"/>
                </a:lnTo>
                <a:lnTo>
                  <a:pt x="390" y="3828"/>
                </a:lnTo>
                <a:lnTo>
                  <a:pt x="498" y="3828"/>
                </a:lnTo>
                <a:lnTo>
                  <a:pt x="600" y="3828"/>
                </a:lnTo>
                <a:lnTo>
                  <a:pt x="702" y="3828"/>
                </a:lnTo>
                <a:lnTo>
                  <a:pt x="792" y="3828"/>
                </a:lnTo>
                <a:lnTo>
                  <a:pt x="870" y="3828"/>
                </a:lnTo>
                <a:lnTo>
                  <a:pt x="954" y="3828"/>
                </a:lnTo>
                <a:lnTo>
                  <a:pt x="1020" y="3828"/>
                </a:lnTo>
                <a:lnTo>
                  <a:pt x="1086" y="3828"/>
                </a:lnTo>
                <a:lnTo>
                  <a:pt x="1140" y="3828"/>
                </a:lnTo>
                <a:lnTo>
                  <a:pt x="1194" y="3828"/>
                </a:lnTo>
                <a:lnTo>
                  <a:pt x="1236" y="3828"/>
                </a:lnTo>
                <a:lnTo>
                  <a:pt x="1326" y="3828"/>
                </a:lnTo>
                <a:lnTo>
                  <a:pt x="1380" y="3828"/>
                </a:lnTo>
                <a:lnTo>
                  <a:pt x="1428" y="3828"/>
                </a:lnTo>
                <a:lnTo>
                  <a:pt x="1464" y="3828"/>
                </a:lnTo>
                <a:lnTo>
                  <a:pt x="1488" y="3828"/>
                </a:lnTo>
                <a:lnTo>
                  <a:pt x="1500" y="3828"/>
                </a:lnTo>
                <a:lnTo>
                  <a:pt x="1506" y="3828"/>
                </a:lnTo>
                <a:lnTo>
                  <a:pt x="1512" y="3828"/>
                </a:lnTo>
                <a:lnTo>
                  <a:pt x="1512" y="3744"/>
                </a:lnTo>
                <a:lnTo>
                  <a:pt x="1512" y="3666"/>
                </a:lnTo>
                <a:lnTo>
                  <a:pt x="1512" y="3522"/>
                </a:lnTo>
                <a:lnTo>
                  <a:pt x="1512" y="3396"/>
                </a:lnTo>
                <a:lnTo>
                  <a:pt x="1512" y="3294"/>
                </a:lnTo>
                <a:lnTo>
                  <a:pt x="1512" y="3204"/>
                </a:lnTo>
                <a:lnTo>
                  <a:pt x="1512" y="3126"/>
                </a:lnTo>
                <a:lnTo>
                  <a:pt x="1512" y="3066"/>
                </a:lnTo>
                <a:lnTo>
                  <a:pt x="1512" y="3018"/>
                </a:lnTo>
                <a:lnTo>
                  <a:pt x="1512" y="2976"/>
                </a:lnTo>
                <a:lnTo>
                  <a:pt x="1512" y="2946"/>
                </a:lnTo>
                <a:lnTo>
                  <a:pt x="1512" y="2928"/>
                </a:lnTo>
                <a:lnTo>
                  <a:pt x="1512" y="2916"/>
                </a:lnTo>
                <a:lnTo>
                  <a:pt x="1512" y="2904"/>
                </a:lnTo>
                <a:lnTo>
                  <a:pt x="1512" y="2898"/>
                </a:lnTo>
                <a:lnTo>
                  <a:pt x="1512" y="2898"/>
                </a:lnTo>
                <a:lnTo>
                  <a:pt x="1434" y="2742"/>
                </a:lnTo>
                <a:lnTo>
                  <a:pt x="1362" y="2574"/>
                </a:lnTo>
                <a:lnTo>
                  <a:pt x="1296" y="2406"/>
                </a:lnTo>
                <a:lnTo>
                  <a:pt x="1236" y="2232"/>
                </a:lnTo>
                <a:lnTo>
                  <a:pt x="1188" y="2046"/>
                </a:lnTo>
                <a:lnTo>
                  <a:pt x="1158" y="1848"/>
                </a:lnTo>
                <a:lnTo>
                  <a:pt x="1140" y="1632"/>
                </a:lnTo>
                <a:lnTo>
                  <a:pt x="1140" y="1404"/>
                </a:lnTo>
                <a:lnTo>
                  <a:pt x="1146" y="1248"/>
                </a:lnTo>
                <a:lnTo>
                  <a:pt x="1170" y="1104"/>
                </a:lnTo>
                <a:lnTo>
                  <a:pt x="1206" y="978"/>
                </a:lnTo>
                <a:lnTo>
                  <a:pt x="1254" y="870"/>
                </a:lnTo>
                <a:lnTo>
                  <a:pt x="1308" y="780"/>
                </a:lnTo>
                <a:lnTo>
                  <a:pt x="1368" y="702"/>
                </a:lnTo>
                <a:lnTo>
                  <a:pt x="1434" y="648"/>
                </a:lnTo>
                <a:lnTo>
                  <a:pt x="1512" y="606"/>
                </a:lnTo>
                <a:lnTo>
                  <a:pt x="1512" y="498"/>
                </a:lnTo>
                <a:lnTo>
                  <a:pt x="1512" y="408"/>
                </a:lnTo>
                <a:lnTo>
                  <a:pt x="1512" y="330"/>
                </a:lnTo>
                <a:lnTo>
                  <a:pt x="1512" y="258"/>
                </a:lnTo>
                <a:lnTo>
                  <a:pt x="1512" y="198"/>
                </a:lnTo>
                <a:lnTo>
                  <a:pt x="1512" y="150"/>
                </a:lnTo>
                <a:lnTo>
                  <a:pt x="1512" y="108"/>
                </a:lnTo>
                <a:lnTo>
                  <a:pt x="1512" y="78"/>
                </a:lnTo>
                <a:lnTo>
                  <a:pt x="1512" y="48"/>
                </a:lnTo>
                <a:lnTo>
                  <a:pt x="1512" y="36"/>
                </a:lnTo>
                <a:lnTo>
                  <a:pt x="1512" y="12"/>
                </a:lnTo>
                <a:lnTo>
                  <a:pt x="1512" y="0"/>
                </a:lnTo>
                <a:lnTo>
                  <a:pt x="1512" y="0"/>
                </a:lnTo>
                <a:lnTo>
                  <a:pt x="1506" y="0"/>
                </a:lnTo>
                <a:lnTo>
                  <a:pt x="1506" y="0"/>
                </a:lnTo>
                <a:lnTo>
                  <a:pt x="1368" y="180"/>
                </a:lnTo>
                <a:lnTo>
                  <a:pt x="1230" y="360"/>
                </a:lnTo>
                <a:lnTo>
                  <a:pt x="1098" y="546"/>
                </a:lnTo>
                <a:lnTo>
                  <a:pt x="966" y="744"/>
                </a:lnTo>
                <a:lnTo>
                  <a:pt x="840" y="954"/>
                </a:lnTo>
                <a:lnTo>
                  <a:pt x="726" y="1164"/>
                </a:lnTo>
                <a:lnTo>
                  <a:pt x="612" y="1398"/>
                </a:lnTo>
                <a:lnTo>
                  <a:pt x="504" y="1626"/>
                </a:lnTo>
                <a:lnTo>
                  <a:pt x="408" y="1866"/>
                </a:lnTo>
                <a:lnTo>
                  <a:pt x="318" y="2124"/>
                </a:lnTo>
                <a:lnTo>
                  <a:pt x="240" y="2382"/>
                </a:lnTo>
                <a:lnTo>
                  <a:pt x="168" y="2652"/>
                </a:lnTo>
                <a:lnTo>
                  <a:pt x="108" y="2928"/>
                </a:lnTo>
                <a:lnTo>
                  <a:pt x="60" y="3222"/>
                </a:lnTo>
                <a:lnTo>
                  <a:pt x="24" y="3522"/>
                </a:lnTo>
                <a:lnTo>
                  <a:pt x="0" y="3828"/>
                </a:lnTo>
                <a:lnTo>
                  <a:pt x="0" y="3828"/>
                </a:lnTo>
                <a:close/>
              </a:path>
            </a:pathLst>
          </a:custGeom>
          <a:solidFill>
            <a:srgbClr val="E7A23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5" name="Picture 4">
            <a:extLst>
              <a:ext uri="{FF2B5EF4-FFF2-40B4-BE49-F238E27FC236}">
                <a16:creationId xmlns:a16="http://schemas.microsoft.com/office/drawing/2014/main" id="{D52BD941-CC8E-2F41-8B59-2799AA4AB4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2095" y="5658943"/>
            <a:ext cx="1034798" cy="932369"/>
          </a:xfrm>
          <a:prstGeom prst="rect">
            <a:avLst/>
          </a:prstGeom>
        </p:spPr>
      </p:pic>
    </p:spTree>
    <p:extLst>
      <p:ext uri="{BB962C8B-B14F-4D97-AF65-F5344CB8AC3E}">
        <p14:creationId xmlns:p14="http://schemas.microsoft.com/office/powerpoint/2010/main" val="2840990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9A3768-1897-1C49-9A01-26FD7F99178F}"/>
              </a:ext>
            </a:extLst>
          </p:cNvPr>
          <p:cNvSpPr/>
          <p:nvPr/>
        </p:nvSpPr>
        <p:spPr>
          <a:xfrm>
            <a:off x="0" y="0"/>
            <a:ext cx="12192000" cy="6858000"/>
          </a:xfrm>
          <a:prstGeom prst="rect">
            <a:avLst/>
          </a:prstGeom>
          <a:solidFill>
            <a:srgbClr val="E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63191" y="566530"/>
            <a:ext cx="9014210" cy="5437683"/>
          </a:xfrm>
        </p:spPr>
        <p:txBody>
          <a:bodyPr>
            <a:normAutofit fontScale="92500" lnSpcReduction="10000"/>
          </a:bodyPr>
          <a:lstStyle/>
          <a:p>
            <a:pPr marL="0" indent="0">
              <a:buNone/>
            </a:pPr>
            <a:br>
              <a:rPr lang="en-GB" sz="7200" b="1" dirty="0">
                <a:solidFill>
                  <a:schemeClr val="bg1"/>
                </a:solidFill>
                <a:latin typeface="Arial" panose="020B0604020202020204" pitchFamily="34" charset="0"/>
                <a:cs typeface="Arial" panose="020B0604020202020204" pitchFamily="34" charset="0"/>
              </a:rPr>
            </a:br>
            <a:r>
              <a:rPr lang="en-GB" sz="7200" b="1" dirty="0">
                <a:solidFill>
                  <a:schemeClr val="bg1"/>
                </a:solidFill>
                <a:latin typeface="Arial" panose="020B0604020202020204" pitchFamily="34" charset="0"/>
                <a:cs typeface="Arial" panose="020B0604020202020204" pitchFamily="34" charset="0"/>
              </a:rPr>
              <a:t>What we need from the SE 19 group</a:t>
            </a:r>
            <a:endParaRPr lang="en-GB" sz="3200" dirty="0">
              <a:solidFill>
                <a:schemeClr val="bg1"/>
              </a:solidFill>
              <a:latin typeface="Arial" panose="020B0604020202020204" pitchFamily="34" charset="0"/>
              <a:cs typeface="Arial" panose="020B0604020202020204" pitchFamily="34" charset="0"/>
            </a:endParaRPr>
          </a:p>
          <a:p>
            <a:r>
              <a:rPr lang="en-GB" sz="3200" dirty="0">
                <a:solidFill>
                  <a:schemeClr val="bg1"/>
                </a:solidFill>
                <a:latin typeface="Arial" panose="020B0604020202020204" pitchFamily="34" charset="0"/>
                <a:cs typeface="Arial" panose="020B0604020202020204" pitchFamily="34" charset="0"/>
              </a:rPr>
              <a:t>Feedback to the CDC on collaborative or partnership working with good outcomes </a:t>
            </a:r>
          </a:p>
          <a:p>
            <a:r>
              <a:rPr lang="en-GB" sz="3200" dirty="0">
                <a:solidFill>
                  <a:schemeClr val="bg1"/>
                </a:solidFill>
                <a:latin typeface="Arial" panose="020B0604020202020204" pitchFamily="34" charset="0"/>
                <a:cs typeface="Arial" panose="020B0604020202020204" pitchFamily="34" charset="0"/>
              </a:rPr>
              <a:t>Understanding of the SE co-production network and what we are learning from our young people</a:t>
            </a:r>
          </a:p>
          <a:p>
            <a:r>
              <a:rPr lang="en-GB" sz="3200" dirty="0">
                <a:solidFill>
                  <a:schemeClr val="bg1"/>
                </a:solidFill>
                <a:latin typeface="Arial" panose="020B0604020202020204" pitchFamily="34" charset="0"/>
                <a:cs typeface="Arial" panose="020B0604020202020204" pitchFamily="34" charset="0"/>
              </a:rPr>
              <a:t>How children and young people want feedback from the stakeholder group</a:t>
            </a:r>
          </a:p>
          <a:p>
            <a:endParaRPr lang="en-GB" sz="3200" dirty="0">
              <a:solidFill>
                <a:schemeClr val="bg1"/>
              </a:solidFill>
              <a:latin typeface="Arial" panose="020B0604020202020204" pitchFamily="34" charset="0"/>
              <a:cs typeface="Arial" panose="020B0604020202020204" pitchFamily="34" charset="0"/>
            </a:endParaRPr>
          </a:p>
          <a:p>
            <a:endParaRPr lang="en-GB" sz="3200" dirty="0">
              <a:solidFill>
                <a:schemeClr val="bg1"/>
              </a:solidFill>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p:txBody>
      </p:sp>
      <p:sp>
        <p:nvSpPr>
          <p:cNvPr id="8" name="Freeform 6">
            <a:extLst>
              <a:ext uri="{FF2B5EF4-FFF2-40B4-BE49-F238E27FC236}">
                <a16:creationId xmlns:a16="http://schemas.microsoft.com/office/drawing/2014/main" id="{16796399-1F6B-CF45-A0BF-11DF21636405}"/>
              </a:ext>
            </a:extLst>
          </p:cNvPr>
          <p:cNvSpPr>
            <a:spLocks/>
          </p:cNvSpPr>
          <p:nvPr/>
        </p:nvSpPr>
        <p:spPr bwMode="auto">
          <a:xfrm>
            <a:off x="7328221" y="0"/>
            <a:ext cx="4863779" cy="4725144"/>
          </a:xfrm>
          <a:custGeom>
            <a:avLst/>
            <a:gdLst/>
            <a:ahLst/>
            <a:cxnLst>
              <a:cxn ang="0">
                <a:pos x="2388" y="0"/>
              </a:cxn>
              <a:cxn ang="0">
                <a:pos x="2166" y="0"/>
              </a:cxn>
              <a:cxn ang="0">
                <a:pos x="1998" y="0"/>
              </a:cxn>
              <a:cxn ang="0">
                <a:pos x="1884" y="0"/>
              </a:cxn>
              <a:cxn ang="0">
                <a:pos x="1812" y="0"/>
              </a:cxn>
              <a:cxn ang="0">
                <a:pos x="1770" y="0"/>
              </a:cxn>
              <a:cxn ang="0">
                <a:pos x="1746" y="0"/>
              </a:cxn>
              <a:cxn ang="0">
                <a:pos x="1734" y="162"/>
              </a:cxn>
              <a:cxn ang="0">
                <a:pos x="1698" y="318"/>
              </a:cxn>
              <a:cxn ang="0">
                <a:pos x="1638" y="456"/>
              </a:cxn>
              <a:cxn ang="0">
                <a:pos x="1524" y="564"/>
              </a:cxn>
              <a:cxn ang="0">
                <a:pos x="1380" y="618"/>
              </a:cxn>
              <a:cxn ang="0">
                <a:pos x="1224" y="612"/>
              </a:cxn>
              <a:cxn ang="0">
                <a:pos x="1068" y="570"/>
              </a:cxn>
              <a:cxn ang="0">
                <a:pos x="924" y="504"/>
              </a:cxn>
              <a:cxn ang="0">
                <a:pos x="690" y="330"/>
              </a:cxn>
              <a:cxn ang="0">
                <a:pos x="492" y="114"/>
              </a:cxn>
              <a:cxn ang="0">
                <a:pos x="396" y="0"/>
              </a:cxn>
              <a:cxn ang="0">
                <a:pos x="264" y="0"/>
              </a:cxn>
              <a:cxn ang="0">
                <a:pos x="168" y="0"/>
              </a:cxn>
              <a:cxn ang="0">
                <a:pos x="96" y="0"/>
              </a:cxn>
              <a:cxn ang="0">
                <a:pos x="48" y="0"/>
              </a:cxn>
              <a:cxn ang="0">
                <a:pos x="6" y="0"/>
              </a:cxn>
              <a:cxn ang="0">
                <a:pos x="0" y="0"/>
              </a:cxn>
              <a:cxn ang="0">
                <a:pos x="312" y="444"/>
              </a:cxn>
              <a:cxn ang="0">
                <a:pos x="648" y="846"/>
              </a:cxn>
              <a:cxn ang="0">
                <a:pos x="984" y="1212"/>
              </a:cxn>
              <a:cxn ang="0">
                <a:pos x="1320" y="1536"/>
              </a:cxn>
              <a:cxn ang="0">
                <a:pos x="1650" y="1818"/>
              </a:cxn>
              <a:cxn ang="0">
                <a:pos x="1962" y="2064"/>
              </a:cxn>
              <a:cxn ang="0">
                <a:pos x="2256" y="2280"/>
              </a:cxn>
              <a:cxn ang="0">
                <a:pos x="2526" y="2454"/>
              </a:cxn>
              <a:cxn ang="0">
                <a:pos x="2526" y="2022"/>
              </a:cxn>
              <a:cxn ang="0">
                <a:pos x="2526" y="1644"/>
              </a:cxn>
              <a:cxn ang="0">
                <a:pos x="2526" y="1314"/>
              </a:cxn>
              <a:cxn ang="0">
                <a:pos x="2526" y="1032"/>
              </a:cxn>
              <a:cxn ang="0">
                <a:pos x="2526" y="798"/>
              </a:cxn>
              <a:cxn ang="0">
                <a:pos x="2526" y="600"/>
              </a:cxn>
              <a:cxn ang="0">
                <a:pos x="2526" y="432"/>
              </a:cxn>
              <a:cxn ang="0">
                <a:pos x="2526" y="306"/>
              </a:cxn>
              <a:cxn ang="0">
                <a:pos x="2526" y="204"/>
              </a:cxn>
              <a:cxn ang="0">
                <a:pos x="2526" y="126"/>
              </a:cxn>
              <a:cxn ang="0">
                <a:pos x="2526" y="72"/>
              </a:cxn>
              <a:cxn ang="0">
                <a:pos x="2526" y="12"/>
              </a:cxn>
              <a:cxn ang="0">
                <a:pos x="2526" y="0"/>
              </a:cxn>
              <a:cxn ang="0">
                <a:pos x="2526" y="0"/>
              </a:cxn>
            </a:cxnLst>
            <a:rect l="0" t="0" r="r" b="b"/>
            <a:pathLst>
              <a:path w="2526" h="2454">
                <a:moveTo>
                  <a:pt x="2526" y="0"/>
                </a:moveTo>
                <a:lnTo>
                  <a:pt x="2388" y="0"/>
                </a:lnTo>
                <a:lnTo>
                  <a:pt x="2268" y="0"/>
                </a:lnTo>
                <a:lnTo>
                  <a:pt x="2166" y="0"/>
                </a:lnTo>
                <a:lnTo>
                  <a:pt x="2076" y="0"/>
                </a:lnTo>
                <a:lnTo>
                  <a:pt x="1998" y="0"/>
                </a:lnTo>
                <a:lnTo>
                  <a:pt x="1938" y="0"/>
                </a:lnTo>
                <a:lnTo>
                  <a:pt x="1884" y="0"/>
                </a:lnTo>
                <a:lnTo>
                  <a:pt x="1842" y="0"/>
                </a:lnTo>
                <a:lnTo>
                  <a:pt x="1812" y="0"/>
                </a:lnTo>
                <a:lnTo>
                  <a:pt x="1794" y="0"/>
                </a:lnTo>
                <a:lnTo>
                  <a:pt x="1770" y="0"/>
                </a:lnTo>
                <a:lnTo>
                  <a:pt x="1758" y="0"/>
                </a:lnTo>
                <a:lnTo>
                  <a:pt x="1746" y="0"/>
                </a:lnTo>
                <a:lnTo>
                  <a:pt x="1746" y="0"/>
                </a:lnTo>
                <a:lnTo>
                  <a:pt x="1734" y="162"/>
                </a:lnTo>
                <a:lnTo>
                  <a:pt x="1722" y="240"/>
                </a:lnTo>
                <a:lnTo>
                  <a:pt x="1698" y="318"/>
                </a:lnTo>
                <a:lnTo>
                  <a:pt x="1674" y="390"/>
                </a:lnTo>
                <a:lnTo>
                  <a:pt x="1638" y="456"/>
                </a:lnTo>
                <a:lnTo>
                  <a:pt x="1590" y="522"/>
                </a:lnTo>
                <a:lnTo>
                  <a:pt x="1524" y="564"/>
                </a:lnTo>
                <a:lnTo>
                  <a:pt x="1458" y="606"/>
                </a:lnTo>
                <a:lnTo>
                  <a:pt x="1380" y="618"/>
                </a:lnTo>
                <a:lnTo>
                  <a:pt x="1302" y="624"/>
                </a:lnTo>
                <a:lnTo>
                  <a:pt x="1224" y="612"/>
                </a:lnTo>
                <a:lnTo>
                  <a:pt x="1140" y="600"/>
                </a:lnTo>
                <a:lnTo>
                  <a:pt x="1068" y="570"/>
                </a:lnTo>
                <a:lnTo>
                  <a:pt x="996" y="540"/>
                </a:lnTo>
                <a:lnTo>
                  <a:pt x="924" y="504"/>
                </a:lnTo>
                <a:lnTo>
                  <a:pt x="804" y="426"/>
                </a:lnTo>
                <a:lnTo>
                  <a:pt x="690" y="330"/>
                </a:lnTo>
                <a:lnTo>
                  <a:pt x="582" y="228"/>
                </a:lnTo>
                <a:lnTo>
                  <a:pt x="492" y="114"/>
                </a:lnTo>
                <a:lnTo>
                  <a:pt x="444" y="54"/>
                </a:lnTo>
                <a:lnTo>
                  <a:pt x="396" y="0"/>
                </a:lnTo>
                <a:lnTo>
                  <a:pt x="324" y="0"/>
                </a:lnTo>
                <a:lnTo>
                  <a:pt x="264" y="0"/>
                </a:lnTo>
                <a:lnTo>
                  <a:pt x="210" y="0"/>
                </a:lnTo>
                <a:lnTo>
                  <a:pt x="168" y="0"/>
                </a:lnTo>
                <a:lnTo>
                  <a:pt x="126" y="0"/>
                </a:lnTo>
                <a:lnTo>
                  <a:pt x="96" y="0"/>
                </a:lnTo>
                <a:lnTo>
                  <a:pt x="72" y="0"/>
                </a:lnTo>
                <a:lnTo>
                  <a:pt x="48" y="0"/>
                </a:lnTo>
                <a:lnTo>
                  <a:pt x="24" y="0"/>
                </a:lnTo>
                <a:lnTo>
                  <a:pt x="6" y="0"/>
                </a:lnTo>
                <a:lnTo>
                  <a:pt x="0" y="0"/>
                </a:lnTo>
                <a:lnTo>
                  <a:pt x="0" y="0"/>
                </a:lnTo>
                <a:lnTo>
                  <a:pt x="156" y="228"/>
                </a:lnTo>
                <a:lnTo>
                  <a:pt x="312" y="444"/>
                </a:lnTo>
                <a:lnTo>
                  <a:pt x="480" y="654"/>
                </a:lnTo>
                <a:lnTo>
                  <a:pt x="648" y="846"/>
                </a:lnTo>
                <a:lnTo>
                  <a:pt x="816" y="1032"/>
                </a:lnTo>
                <a:lnTo>
                  <a:pt x="984" y="1212"/>
                </a:lnTo>
                <a:lnTo>
                  <a:pt x="1146" y="1374"/>
                </a:lnTo>
                <a:lnTo>
                  <a:pt x="1320" y="1536"/>
                </a:lnTo>
                <a:lnTo>
                  <a:pt x="1482" y="1680"/>
                </a:lnTo>
                <a:lnTo>
                  <a:pt x="1650" y="1818"/>
                </a:lnTo>
                <a:lnTo>
                  <a:pt x="1806" y="1950"/>
                </a:lnTo>
                <a:lnTo>
                  <a:pt x="1962" y="2064"/>
                </a:lnTo>
                <a:lnTo>
                  <a:pt x="2118" y="2178"/>
                </a:lnTo>
                <a:lnTo>
                  <a:pt x="2256" y="2280"/>
                </a:lnTo>
                <a:lnTo>
                  <a:pt x="2394" y="2370"/>
                </a:lnTo>
                <a:lnTo>
                  <a:pt x="2526" y="2454"/>
                </a:lnTo>
                <a:lnTo>
                  <a:pt x="2526" y="2232"/>
                </a:lnTo>
                <a:lnTo>
                  <a:pt x="2526" y="2022"/>
                </a:lnTo>
                <a:lnTo>
                  <a:pt x="2526" y="1824"/>
                </a:lnTo>
                <a:lnTo>
                  <a:pt x="2526" y="1644"/>
                </a:lnTo>
                <a:lnTo>
                  <a:pt x="2526" y="1476"/>
                </a:lnTo>
                <a:lnTo>
                  <a:pt x="2526" y="1314"/>
                </a:lnTo>
                <a:lnTo>
                  <a:pt x="2526" y="1170"/>
                </a:lnTo>
                <a:lnTo>
                  <a:pt x="2526" y="1032"/>
                </a:lnTo>
                <a:lnTo>
                  <a:pt x="2526" y="912"/>
                </a:lnTo>
                <a:lnTo>
                  <a:pt x="2526" y="798"/>
                </a:lnTo>
                <a:lnTo>
                  <a:pt x="2526" y="696"/>
                </a:lnTo>
                <a:lnTo>
                  <a:pt x="2526" y="600"/>
                </a:lnTo>
                <a:lnTo>
                  <a:pt x="2526" y="516"/>
                </a:lnTo>
                <a:lnTo>
                  <a:pt x="2526" y="432"/>
                </a:lnTo>
                <a:lnTo>
                  <a:pt x="2526" y="366"/>
                </a:lnTo>
                <a:lnTo>
                  <a:pt x="2526" y="306"/>
                </a:lnTo>
                <a:lnTo>
                  <a:pt x="2526" y="252"/>
                </a:lnTo>
                <a:lnTo>
                  <a:pt x="2526" y="204"/>
                </a:lnTo>
                <a:lnTo>
                  <a:pt x="2526" y="162"/>
                </a:lnTo>
                <a:lnTo>
                  <a:pt x="2526" y="126"/>
                </a:lnTo>
                <a:lnTo>
                  <a:pt x="2526" y="102"/>
                </a:lnTo>
                <a:lnTo>
                  <a:pt x="2526" y="72"/>
                </a:lnTo>
                <a:lnTo>
                  <a:pt x="2526" y="36"/>
                </a:lnTo>
                <a:lnTo>
                  <a:pt x="2526" y="12"/>
                </a:lnTo>
                <a:lnTo>
                  <a:pt x="2526" y="6"/>
                </a:lnTo>
                <a:lnTo>
                  <a:pt x="2526" y="0"/>
                </a:lnTo>
                <a:lnTo>
                  <a:pt x="2526" y="0"/>
                </a:lnTo>
                <a:lnTo>
                  <a:pt x="2526" y="0"/>
                </a:lnTo>
                <a:close/>
              </a:path>
            </a:pathLst>
          </a:custGeom>
          <a:solidFill>
            <a:srgbClr val="F4B25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9" name="Picture 8">
            <a:extLst>
              <a:ext uri="{FF2B5EF4-FFF2-40B4-BE49-F238E27FC236}">
                <a16:creationId xmlns:a16="http://schemas.microsoft.com/office/drawing/2014/main" id="{4BC2C463-E58A-D34C-B79A-7756D12823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0359" y="260648"/>
            <a:ext cx="1034798" cy="932369"/>
          </a:xfrm>
          <a:prstGeom prst="rect">
            <a:avLst/>
          </a:prstGeom>
        </p:spPr>
      </p:pic>
    </p:spTree>
    <p:extLst>
      <p:ext uri="{BB962C8B-B14F-4D97-AF65-F5344CB8AC3E}">
        <p14:creationId xmlns:p14="http://schemas.microsoft.com/office/powerpoint/2010/main" val="78605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9A3768-1897-1C49-9A01-26FD7F99178F}"/>
              </a:ext>
            </a:extLst>
          </p:cNvPr>
          <p:cNvSpPr/>
          <p:nvPr/>
        </p:nvSpPr>
        <p:spPr>
          <a:xfrm>
            <a:off x="0" y="0"/>
            <a:ext cx="12192000" cy="6858000"/>
          </a:xfrm>
          <a:prstGeom prst="rect">
            <a:avLst/>
          </a:prstGeom>
          <a:solidFill>
            <a:srgbClr val="E7A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63191" y="566530"/>
            <a:ext cx="9014210" cy="5437683"/>
          </a:xfrm>
        </p:spPr>
        <p:txBody>
          <a:bodyPr>
            <a:normAutofit/>
          </a:bodyPr>
          <a:lstStyle/>
          <a:p>
            <a:pPr marL="0" indent="0" algn="ctr">
              <a:buNone/>
            </a:pPr>
            <a:br>
              <a:rPr lang="en-GB" sz="7200" b="1" dirty="0">
                <a:solidFill>
                  <a:schemeClr val="bg1"/>
                </a:solidFill>
                <a:latin typeface="Arial" panose="020B0604020202020204" pitchFamily="34" charset="0"/>
                <a:cs typeface="Arial" panose="020B0604020202020204" pitchFamily="34" charset="0"/>
              </a:rPr>
            </a:br>
            <a:r>
              <a:rPr lang="en-GB" sz="7200" b="1" dirty="0">
                <a:solidFill>
                  <a:schemeClr val="bg1"/>
                </a:solidFill>
                <a:latin typeface="Arial" panose="020B0604020202020204" pitchFamily="34" charset="0"/>
                <a:cs typeface="Arial" panose="020B0604020202020204" pitchFamily="34" charset="0"/>
              </a:rPr>
              <a:t>Newcastle</a:t>
            </a:r>
            <a:endParaRPr lang="en-GB" sz="3200" dirty="0">
              <a:solidFill>
                <a:schemeClr val="bg1"/>
              </a:solidFill>
              <a:latin typeface="Arial" panose="020B0604020202020204" pitchFamily="34" charset="0"/>
              <a:cs typeface="Arial" panose="020B0604020202020204" pitchFamily="34" charset="0"/>
            </a:endParaRPr>
          </a:p>
          <a:p>
            <a:r>
              <a:rPr lang="en-GB" sz="3200" dirty="0">
                <a:solidFill>
                  <a:schemeClr val="bg1"/>
                </a:solidFill>
                <a:latin typeface="Arial" panose="020B0604020202020204" pitchFamily="34" charset="0"/>
                <a:cs typeface="Arial" panose="020B0604020202020204" pitchFamily="34" charset="0"/>
              </a:rPr>
              <a:t>Developing healthier together website with Children and young people </a:t>
            </a:r>
            <a:r>
              <a:rPr lang="en-GB" sz="3200" dirty="0">
                <a:solidFill>
                  <a:schemeClr val="bg1"/>
                </a:solidFill>
                <a:latin typeface="Arial" panose="020B0604020202020204" pitchFamily="34" charset="0"/>
                <a:cs typeface="Arial" panose="020B0604020202020204" pitchFamily="34" charset="0"/>
                <a:hlinkClick r:id="rId2"/>
              </a:rPr>
              <a:t>https://www.nenc-healthiertogether.nhs.uk/</a:t>
            </a:r>
            <a:r>
              <a:rPr lang="en-GB" sz="3200" dirty="0">
                <a:solidFill>
                  <a:schemeClr val="bg1"/>
                </a:solidFill>
                <a:latin typeface="Arial" panose="020B0604020202020204" pitchFamily="34" charset="0"/>
                <a:cs typeface="Arial" panose="020B0604020202020204" pitchFamily="34" charset="0"/>
              </a:rPr>
              <a:t> </a:t>
            </a:r>
          </a:p>
          <a:p>
            <a:r>
              <a:rPr lang="en-GB" sz="3200" dirty="0">
                <a:solidFill>
                  <a:schemeClr val="bg1"/>
                </a:solidFill>
                <a:latin typeface="Arial" panose="020B0604020202020204" pitchFamily="34" charset="0"/>
                <a:cs typeface="Arial" panose="020B0604020202020204" pitchFamily="34" charset="0"/>
              </a:rPr>
              <a:t>Working to engage with regional network to understand the co-production landscape for CYP and families</a:t>
            </a:r>
          </a:p>
          <a:p>
            <a:endParaRPr lang="en-GB" sz="3200" dirty="0">
              <a:solidFill>
                <a:schemeClr val="bg1"/>
              </a:solidFill>
              <a:latin typeface="Arial" panose="020B0604020202020204" pitchFamily="34" charset="0"/>
              <a:cs typeface="Arial" panose="020B0604020202020204" pitchFamily="34" charset="0"/>
            </a:endParaRPr>
          </a:p>
          <a:p>
            <a:endParaRPr lang="en-GB" sz="3200" dirty="0">
              <a:solidFill>
                <a:schemeClr val="bg1"/>
              </a:solidFill>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a:p>
            <a:pPr marL="0" indent="0" algn="ctr">
              <a:buNone/>
            </a:pPr>
            <a:endParaRPr lang="en-GB" sz="3200" dirty="0">
              <a:latin typeface="Arial" panose="020B0604020202020204" pitchFamily="34" charset="0"/>
              <a:cs typeface="Arial" panose="020B0604020202020204" pitchFamily="34" charset="0"/>
            </a:endParaRPr>
          </a:p>
        </p:txBody>
      </p:sp>
      <p:sp>
        <p:nvSpPr>
          <p:cNvPr id="8" name="Freeform 6">
            <a:extLst>
              <a:ext uri="{FF2B5EF4-FFF2-40B4-BE49-F238E27FC236}">
                <a16:creationId xmlns:a16="http://schemas.microsoft.com/office/drawing/2014/main" id="{16796399-1F6B-CF45-A0BF-11DF21636405}"/>
              </a:ext>
            </a:extLst>
          </p:cNvPr>
          <p:cNvSpPr>
            <a:spLocks/>
          </p:cNvSpPr>
          <p:nvPr/>
        </p:nvSpPr>
        <p:spPr bwMode="auto">
          <a:xfrm>
            <a:off x="7328221" y="0"/>
            <a:ext cx="4863779" cy="4725144"/>
          </a:xfrm>
          <a:custGeom>
            <a:avLst/>
            <a:gdLst/>
            <a:ahLst/>
            <a:cxnLst>
              <a:cxn ang="0">
                <a:pos x="2388" y="0"/>
              </a:cxn>
              <a:cxn ang="0">
                <a:pos x="2166" y="0"/>
              </a:cxn>
              <a:cxn ang="0">
                <a:pos x="1998" y="0"/>
              </a:cxn>
              <a:cxn ang="0">
                <a:pos x="1884" y="0"/>
              </a:cxn>
              <a:cxn ang="0">
                <a:pos x="1812" y="0"/>
              </a:cxn>
              <a:cxn ang="0">
                <a:pos x="1770" y="0"/>
              </a:cxn>
              <a:cxn ang="0">
                <a:pos x="1746" y="0"/>
              </a:cxn>
              <a:cxn ang="0">
                <a:pos x="1734" y="162"/>
              </a:cxn>
              <a:cxn ang="0">
                <a:pos x="1698" y="318"/>
              </a:cxn>
              <a:cxn ang="0">
                <a:pos x="1638" y="456"/>
              </a:cxn>
              <a:cxn ang="0">
                <a:pos x="1524" y="564"/>
              </a:cxn>
              <a:cxn ang="0">
                <a:pos x="1380" y="618"/>
              </a:cxn>
              <a:cxn ang="0">
                <a:pos x="1224" y="612"/>
              </a:cxn>
              <a:cxn ang="0">
                <a:pos x="1068" y="570"/>
              </a:cxn>
              <a:cxn ang="0">
                <a:pos x="924" y="504"/>
              </a:cxn>
              <a:cxn ang="0">
                <a:pos x="690" y="330"/>
              </a:cxn>
              <a:cxn ang="0">
                <a:pos x="492" y="114"/>
              </a:cxn>
              <a:cxn ang="0">
                <a:pos x="396" y="0"/>
              </a:cxn>
              <a:cxn ang="0">
                <a:pos x="264" y="0"/>
              </a:cxn>
              <a:cxn ang="0">
                <a:pos x="168" y="0"/>
              </a:cxn>
              <a:cxn ang="0">
                <a:pos x="96" y="0"/>
              </a:cxn>
              <a:cxn ang="0">
                <a:pos x="48" y="0"/>
              </a:cxn>
              <a:cxn ang="0">
                <a:pos x="6" y="0"/>
              </a:cxn>
              <a:cxn ang="0">
                <a:pos x="0" y="0"/>
              </a:cxn>
              <a:cxn ang="0">
                <a:pos x="312" y="444"/>
              </a:cxn>
              <a:cxn ang="0">
                <a:pos x="648" y="846"/>
              </a:cxn>
              <a:cxn ang="0">
                <a:pos x="984" y="1212"/>
              </a:cxn>
              <a:cxn ang="0">
                <a:pos x="1320" y="1536"/>
              </a:cxn>
              <a:cxn ang="0">
                <a:pos x="1650" y="1818"/>
              </a:cxn>
              <a:cxn ang="0">
                <a:pos x="1962" y="2064"/>
              </a:cxn>
              <a:cxn ang="0">
                <a:pos x="2256" y="2280"/>
              </a:cxn>
              <a:cxn ang="0">
                <a:pos x="2526" y="2454"/>
              </a:cxn>
              <a:cxn ang="0">
                <a:pos x="2526" y="2022"/>
              </a:cxn>
              <a:cxn ang="0">
                <a:pos x="2526" y="1644"/>
              </a:cxn>
              <a:cxn ang="0">
                <a:pos x="2526" y="1314"/>
              </a:cxn>
              <a:cxn ang="0">
                <a:pos x="2526" y="1032"/>
              </a:cxn>
              <a:cxn ang="0">
                <a:pos x="2526" y="798"/>
              </a:cxn>
              <a:cxn ang="0">
                <a:pos x="2526" y="600"/>
              </a:cxn>
              <a:cxn ang="0">
                <a:pos x="2526" y="432"/>
              </a:cxn>
              <a:cxn ang="0">
                <a:pos x="2526" y="306"/>
              </a:cxn>
              <a:cxn ang="0">
                <a:pos x="2526" y="204"/>
              </a:cxn>
              <a:cxn ang="0">
                <a:pos x="2526" y="126"/>
              </a:cxn>
              <a:cxn ang="0">
                <a:pos x="2526" y="72"/>
              </a:cxn>
              <a:cxn ang="0">
                <a:pos x="2526" y="12"/>
              </a:cxn>
              <a:cxn ang="0">
                <a:pos x="2526" y="0"/>
              </a:cxn>
              <a:cxn ang="0">
                <a:pos x="2526" y="0"/>
              </a:cxn>
            </a:cxnLst>
            <a:rect l="0" t="0" r="r" b="b"/>
            <a:pathLst>
              <a:path w="2526" h="2454">
                <a:moveTo>
                  <a:pt x="2526" y="0"/>
                </a:moveTo>
                <a:lnTo>
                  <a:pt x="2388" y="0"/>
                </a:lnTo>
                <a:lnTo>
                  <a:pt x="2268" y="0"/>
                </a:lnTo>
                <a:lnTo>
                  <a:pt x="2166" y="0"/>
                </a:lnTo>
                <a:lnTo>
                  <a:pt x="2076" y="0"/>
                </a:lnTo>
                <a:lnTo>
                  <a:pt x="1998" y="0"/>
                </a:lnTo>
                <a:lnTo>
                  <a:pt x="1938" y="0"/>
                </a:lnTo>
                <a:lnTo>
                  <a:pt x="1884" y="0"/>
                </a:lnTo>
                <a:lnTo>
                  <a:pt x="1842" y="0"/>
                </a:lnTo>
                <a:lnTo>
                  <a:pt x="1812" y="0"/>
                </a:lnTo>
                <a:lnTo>
                  <a:pt x="1794" y="0"/>
                </a:lnTo>
                <a:lnTo>
                  <a:pt x="1770" y="0"/>
                </a:lnTo>
                <a:lnTo>
                  <a:pt x="1758" y="0"/>
                </a:lnTo>
                <a:lnTo>
                  <a:pt x="1746" y="0"/>
                </a:lnTo>
                <a:lnTo>
                  <a:pt x="1746" y="0"/>
                </a:lnTo>
                <a:lnTo>
                  <a:pt x="1734" y="162"/>
                </a:lnTo>
                <a:lnTo>
                  <a:pt x="1722" y="240"/>
                </a:lnTo>
                <a:lnTo>
                  <a:pt x="1698" y="318"/>
                </a:lnTo>
                <a:lnTo>
                  <a:pt x="1674" y="390"/>
                </a:lnTo>
                <a:lnTo>
                  <a:pt x="1638" y="456"/>
                </a:lnTo>
                <a:lnTo>
                  <a:pt x="1590" y="522"/>
                </a:lnTo>
                <a:lnTo>
                  <a:pt x="1524" y="564"/>
                </a:lnTo>
                <a:lnTo>
                  <a:pt x="1458" y="606"/>
                </a:lnTo>
                <a:lnTo>
                  <a:pt x="1380" y="618"/>
                </a:lnTo>
                <a:lnTo>
                  <a:pt x="1302" y="624"/>
                </a:lnTo>
                <a:lnTo>
                  <a:pt x="1224" y="612"/>
                </a:lnTo>
                <a:lnTo>
                  <a:pt x="1140" y="600"/>
                </a:lnTo>
                <a:lnTo>
                  <a:pt x="1068" y="570"/>
                </a:lnTo>
                <a:lnTo>
                  <a:pt x="996" y="540"/>
                </a:lnTo>
                <a:lnTo>
                  <a:pt x="924" y="504"/>
                </a:lnTo>
                <a:lnTo>
                  <a:pt x="804" y="426"/>
                </a:lnTo>
                <a:lnTo>
                  <a:pt x="690" y="330"/>
                </a:lnTo>
                <a:lnTo>
                  <a:pt x="582" y="228"/>
                </a:lnTo>
                <a:lnTo>
                  <a:pt x="492" y="114"/>
                </a:lnTo>
                <a:lnTo>
                  <a:pt x="444" y="54"/>
                </a:lnTo>
                <a:lnTo>
                  <a:pt x="396" y="0"/>
                </a:lnTo>
                <a:lnTo>
                  <a:pt x="324" y="0"/>
                </a:lnTo>
                <a:lnTo>
                  <a:pt x="264" y="0"/>
                </a:lnTo>
                <a:lnTo>
                  <a:pt x="210" y="0"/>
                </a:lnTo>
                <a:lnTo>
                  <a:pt x="168" y="0"/>
                </a:lnTo>
                <a:lnTo>
                  <a:pt x="126" y="0"/>
                </a:lnTo>
                <a:lnTo>
                  <a:pt x="96" y="0"/>
                </a:lnTo>
                <a:lnTo>
                  <a:pt x="72" y="0"/>
                </a:lnTo>
                <a:lnTo>
                  <a:pt x="48" y="0"/>
                </a:lnTo>
                <a:lnTo>
                  <a:pt x="24" y="0"/>
                </a:lnTo>
                <a:lnTo>
                  <a:pt x="6" y="0"/>
                </a:lnTo>
                <a:lnTo>
                  <a:pt x="0" y="0"/>
                </a:lnTo>
                <a:lnTo>
                  <a:pt x="0" y="0"/>
                </a:lnTo>
                <a:lnTo>
                  <a:pt x="156" y="228"/>
                </a:lnTo>
                <a:lnTo>
                  <a:pt x="312" y="444"/>
                </a:lnTo>
                <a:lnTo>
                  <a:pt x="480" y="654"/>
                </a:lnTo>
                <a:lnTo>
                  <a:pt x="648" y="846"/>
                </a:lnTo>
                <a:lnTo>
                  <a:pt x="816" y="1032"/>
                </a:lnTo>
                <a:lnTo>
                  <a:pt x="984" y="1212"/>
                </a:lnTo>
                <a:lnTo>
                  <a:pt x="1146" y="1374"/>
                </a:lnTo>
                <a:lnTo>
                  <a:pt x="1320" y="1536"/>
                </a:lnTo>
                <a:lnTo>
                  <a:pt x="1482" y="1680"/>
                </a:lnTo>
                <a:lnTo>
                  <a:pt x="1650" y="1818"/>
                </a:lnTo>
                <a:lnTo>
                  <a:pt x="1806" y="1950"/>
                </a:lnTo>
                <a:lnTo>
                  <a:pt x="1962" y="2064"/>
                </a:lnTo>
                <a:lnTo>
                  <a:pt x="2118" y="2178"/>
                </a:lnTo>
                <a:lnTo>
                  <a:pt x="2256" y="2280"/>
                </a:lnTo>
                <a:lnTo>
                  <a:pt x="2394" y="2370"/>
                </a:lnTo>
                <a:lnTo>
                  <a:pt x="2526" y="2454"/>
                </a:lnTo>
                <a:lnTo>
                  <a:pt x="2526" y="2232"/>
                </a:lnTo>
                <a:lnTo>
                  <a:pt x="2526" y="2022"/>
                </a:lnTo>
                <a:lnTo>
                  <a:pt x="2526" y="1824"/>
                </a:lnTo>
                <a:lnTo>
                  <a:pt x="2526" y="1644"/>
                </a:lnTo>
                <a:lnTo>
                  <a:pt x="2526" y="1476"/>
                </a:lnTo>
                <a:lnTo>
                  <a:pt x="2526" y="1314"/>
                </a:lnTo>
                <a:lnTo>
                  <a:pt x="2526" y="1170"/>
                </a:lnTo>
                <a:lnTo>
                  <a:pt x="2526" y="1032"/>
                </a:lnTo>
                <a:lnTo>
                  <a:pt x="2526" y="912"/>
                </a:lnTo>
                <a:lnTo>
                  <a:pt x="2526" y="798"/>
                </a:lnTo>
                <a:lnTo>
                  <a:pt x="2526" y="696"/>
                </a:lnTo>
                <a:lnTo>
                  <a:pt x="2526" y="600"/>
                </a:lnTo>
                <a:lnTo>
                  <a:pt x="2526" y="516"/>
                </a:lnTo>
                <a:lnTo>
                  <a:pt x="2526" y="432"/>
                </a:lnTo>
                <a:lnTo>
                  <a:pt x="2526" y="366"/>
                </a:lnTo>
                <a:lnTo>
                  <a:pt x="2526" y="306"/>
                </a:lnTo>
                <a:lnTo>
                  <a:pt x="2526" y="252"/>
                </a:lnTo>
                <a:lnTo>
                  <a:pt x="2526" y="204"/>
                </a:lnTo>
                <a:lnTo>
                  <a:pt x="2526" y="162"/>
                </a:lnTo>
                <a:lnTo>
                  <a:pt x="2526" y="126"/>
                </a:lnTo>
                <a:lnTo>
                  <a:pt x="2526" y="102"/>
                </a:lnTo>
                <a:lnTo>
                  <a:pt x="2526" y="72"/>
                </a:lnTo>
                <a:lnTo>
                  <a:pt x="2526" y="36"/>
                </a:lnTo>
                <a:lnTo>
                  <a:pt x="2526" y="12"/>
                </a:lnTo>
                <a:lnTo>
                  <a:pt x="2526" y="6"/>
                </a:lnTo>
                <a:lnTo>
                  <a:pt x="2526" y="0"/>
                </a:lnTo>
                <a:lnTo>
                  <a:pt x="2526" y="0"/>
                </a:lnTo>
                <a:lnTo>
                  <a:pt x="2526" y="0"/>
                </a:lnTo>
                <a:close/>
              </a:path>
            </a:pathLst>
          </a:custGeom>
          <a:solidFill>
            <a:srgbClr val="F4B25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9" name="Picture 8">
            <a:extLst>
              <a:ext uri="{FF2B5EF4-FFF2-40B4-BE49-F238E27FC236}">
                <a16:creationId xmlns:a16="http://schemas.microsoft.com/office/drawing/2014/main" id="{4BC2C463-E58A-D34C-B79A-7756D12823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359" y="260648"/>
            <a:ext cx="1034798" cy="932369"/>
          </a:xfrm>
          <a:prstGeom prst="rect">
            <a:avLst/>
          </a:prstGeom>
        </p:spPr>
      </p:pic>
    </p:spTree>
    <p:extLst>
      <p:ext uri="{BB962C8B-B14F-4D97-AF65-F5344CB8AC3E}">
        <p14:creationId xmlns:p14="http://schemas.microsoft.com/office/powerpoint/2010/main" val="4016264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DF031595A78F42B993E7D689F0ABF1" ma:contentTypeVersion="13" ma:contentTypeDescription="Create a new document." ma:contentTypeScope="" ma:versionID="f7adb9293a1844356b4fad1eda8dd421">
  <xsd:schema xmlns:xsd="http://www.w3.org/2001/XMLSchema" xmlns:xs="http://www.w3.org/2001/XMLSchema" xmlns:p="http://schemas.microsoft.com/office/2006/metadata/properties" xmlns:ns2="9312f8aa-1796-4c0e-b55b-30743319c603" xmlns:ns3="3c1b18ff-635a-40ec-864a-f019bbd2813e" targetNamespace="http://schemas.microsoft.com/office/2006/metadata/properties" ma:root="true" ma:fieldsID="0d484ed31951bfc99fbea8b9ed07739e" ns2:_="" ns3:_="">
    <xsd:import namespace="9312f8aa-1796-4c0e-b55b-30743319c603"/>
    <xsd:import namespace="3c1b18ff-635a-40ec-864a-f019bbd281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2f8aa-1796-4c0e-b55b-30743319c6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1b18ff-635a-40ec-864a-f019bbd2813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66056A-8976-4569-8CEA-5B384B5C102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6E4B54A-8DC9-4317-95DF-D19320CB19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2f8aa-1796-4c0e-b55b-30743319c603"/>
    <ds:schemaRef ds:uri="3c1b18ff-635a-40ec-864a-f019bbd281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09815A-242D-4AF8-93A1-5221ABEAC4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1952</TotalTime>
  <Words>502</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Registered Organisation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Harleigh Smith BUS</dc:creator>
  <cp:lastModifiedBy>Kathrine Everett</cp:lastModifiedBy>
  <cp:revision>230</cp:revision>
  <cp:lastPrinted>2019-01-31T12:03:45Z</cp:lastPrinted>
  <dcterms:created xsi:type="dcterms:W3CDTF">2019-01-28T14:12:07Z</dcterms:created>
  <dcterms:modified xsi:type="dcterms:W3CDTF">2022-10-12T12:11:05Z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0x010100F9DF031595A78F42B993E7D689F0ABF1</vt:lpwstr>
  </property>
</Properties>
</file>