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0"/>
  </p:notesMasterIdLst>
  <p:sldIdLst>
    <p:sldId id="423" r:id="rId2"/>
    <p:sldId id="424" r:id="rId3"/>
    <p:sldId id="512" r:id="rId4"/>
    <p:sldId id="426" r:id="rId5"/>
    <p:sldId id="427" r:id="rId6"/>
    <p:sldId id="518" r:id="rId7"/>
    <p:sldId id="428" r:id="rId8"/>
    <p:sldId id="515" r:id="rId9"/>
    <p:sldId id="525" r:id="rId10"/>
    <p:sldId id="526" r:id="rId11"/>
    <p:sldId id="516" r:id="rId12"/>
    <p:sldId id="517" r:id="rId13"/>
    <p:sldId id="528" r:id="rId14"/>
    <p:sldId id="520" r:id="rId15"/>
    <p:sldId id="522" r:id="rId16"/>
    <p:sldId id="523" r:id="rId17"/>
    <p:sldId id="524" r:id="rId18"/>
    <p:sldId id="519" r:id="rId1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101" charset="0"/>
        <a:ea typeface="ＭＳ Ｐゴシック" pitchFamily="-101" charset="-128"/>
        <a:cs typeface="ＭＳ Ｐゴシック" pitchFamily="-101" charset="-128"/>
      </a:defRPr>
    </a:lvl1pPr>
    <a:lvl2pPr marL="457200" algn="l" rtl="0" fontAlgn="base">
      <a:spcBef>
        <a:spcPct val="0"/>
      </a:spcBef>
      <a:spcAft>
        <a:spcPct val="0"/>
      </a:spcAft>
      <a:defRPr kern="1200">
        <a:solidFill>
          <a:schemeClr val="tx1"/>
        </a:solidFill>
        <a:latin typeface="Arial" pitchFamily="-101" charset="0"/>
        <a:ea typeface="ＭＳ Ｐゴシック" pitchFamily="-101" charset="-128"/>
        <a:cs typeface="ＭＳ Ｐゴシック" pitchFamily="-101" charset="-128"/>
      </a:defRPr>
    </a:lvl2pPr>
    <a:lvl3pPr marL="914400" algn="l" rtl="0" fontAlgn="base">
      <a:spcBef>
        <a:spcPct val="0"/>
      </a:spcBef>
      <a:spcAft>
        <a:spcPct val="0"/>
      </a:spcAft>
      <a:defRPr kern="1200">
        <a:solidFill>
          <a:schemeClr val="tx1"/>
        </a:solidFill>
        <a:latin typeface="Arial" pitchFamily="-101" charset="0"/>
        <a:ea typeface="ＭＳ Ｐゴシック" pitchFamily="-101" charset="-128"/>
        <a:cs typeface="ＭＳ Ｐゴシック" pitchFamily="-101" charset="-128"/>
      </a:defRPr>
    </a:lvl3pPr>
    <a:lvl4pPr marL="1371600" algn="l" rtl="0" fontAlgn="base">
      <a:spcBef>
        <a:spcPct val="0"/>
      </a:spcBef>
      <a:spcAft>
        <a:spcPct val="0"/>
      </a:spcAft>
      <a:defRPr kern="1200">
        <a:solidFill>
          <a:schemeClr val="tx1"/>
        </a:solidFill>
        <a:latin typeface="Arial" pitchFamily="-101" charset="0"/>
        <a:ea typeface="ＭＳ Ｐゴシック" pitchFamily="-101" charset="-128"/>
        <a:cs typeface="ＭＳ Ｐゴシック" pitchFamily="-101" charset="-128"/>
      </a:defRPr>
    </a:lvl4pPr>
    <a:lvl5pPr marL="1828800" algn="l" rtl="0" fontAlgn="base">
      <a:spcBef>
        <a:spcPct val="0"/>
      </a:spcBef>
      <a:spcAft>
        <a:spcPct val="0"/>
      </a:spcAft>
      <a:defRPr kern="1200">
        <a:solidFill>
          <a:schemeClr val="tx1"/>
        </a:solidFill>
        <a:latin typeface="Arial" pitchFamily="-101" charset="0"/>
        <a:ea typeface="ＭＳ Ｐゴシック" pitchFamily="-101" charset="-128"/>
        <a:cs typeface="ＭＳ Ｐゴシック" pitchFamily="-101" charset="-128"/>
      </a:defRPr>
    </a:lvl5pPr>
    <a:lvl6pPr marL="2286000" algn="l" defTabSz="457200" rtl="0" eaLnBrk="1" latinLnBrk="0" hangingPunct="1">
      <a:defRPr kern="1200">
        <a:solidFill>
          <a:schemeClr val="tx1"/>
        </a:solidFill>
        <a:latin typeface="Arial" pitchFamily="-101" charset="0"/>
        <a:ea typeface="ＭＳ Ｐゴシック" pitchFamily="-101" charset="-128"/>
        <a:cs typeface="ＭＳ Ｐゴシック" pitchFamily="-101" charset="-128"/>
      </a:defRPr>
    </a:lvl6pPr>
    <a:lvl7pPr marL="2743200" algn="l" defTabSz="457200" rtl="0" eaLnBrk="1" latinLnBrk="0" hangingPunct="1">
      <a:defRPr kern="1200">
        <a:solidFill>
          <a:schemeClr val="tx1"/>
        </a:solidFill>
        <a:latin typeface="Arial" pitchFamily="-101" charset="0"/>
        <a:ea typeface="ＭＳ Ｐゴシック" pitchFamily="-101" charset="-128"/>
        <a:cs typeface="ＭＳ Ｐゴシック" pitchFamily="-101" charset="-128"/>
      </a:defRPr>
    </a:lvl7pPr>
    <a:lvl8pPr marL="3200400" algn="l" defTabSz="457200" rtl="0" eaLnBrk="1" latinLnBrk="0" hangingPunct="1">
      <a:defRPr kern="1200">
        <a:solidFill>
          <a:schemeClr val="tx1"/>
        </a:solidFill>
        <a:latin typeface="Arial" pitchFamily="-101" charset="0"/>
        <a:ea typeface="ＭＳ Ｐゴシック" pitchFamily="-101" charset="-128"/>
        <a:cs typeface="ＭＳ Ｐゴシック" pitchFamily="-101" charset="-128"/>
      </a:defRPr>
    </a:lvl8pPr>
    <a:lvl9pPr marL="3657600" algn="l" defTabSz="457200" rtl="0" eaLnBrk="1" latinLnBrk="0" hangingPunct="1">
      <a:defRPr kern="1200">
        <a:solidFill>
          <a:schemeClr val="tx1"/>
        </a:solidFill>
        <a:latin typeface="Arial" pitchFamily="-101" charset="0"/>
        <a:ea typeface="ＭＳ Ｐゴシック" pitchFamily="-101" charset="-128"/>
        <a:cs typeface="ＭＳ Ｐゴシック" pitchFamily="-101"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FBF0"/>
    <a:srgbClr val="008040"/>
    <a:srgbClr val="0000FF"/>
    <a:srgbClr val="008080"/>
    <a:srgbClr val="FFFFFF"/>
    <a:srgbClr val="0080FF"/>
    <a:srgbClr val="6666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255"/>
    <p:restoredTop sz="93112"/>
  </p:normalViewPr>
  <p:slideViewPr>
    <p:cSldViewPr>
      <p:cViewPr varScale="1">
        <p:scale>
          <a:sx n="67" d="100"/>
          <a:sy n="67" d="100"/>
        </p:scale>
        <p:origin x="73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140" d="100"/>
          <a:sy n="140" d="100"/>
        </p:scale>
        <p:origin x="1888" y="1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Arial" pitchFamily="-101" charset="0"/>
                <a:cs typeface="Arial" pitchFamily="-101" charset="0"/>
              </a:defRPr>
            </a:lvl1pPr>
          </a:lstStyle>
          <a:p>
            <a:pPr>
              <a:defRPr/>
            </a:pPr>
            <a:fld id="{182925B7-BC4C-D64E-BF5D-ED0BA05DDA1E}" type="datetime1">
              <a:rPr lang="en-GB"/>
              <a:pPr>
                <a:defRPr/>
              </a:pPr>
              <a:t>05/01/2018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Arial" pitchFamily="-101" charset="0"/>
                <a:cs typeface="Arial" pitchFamily="-101" charset="0"/>
              </a:defRPr>
            </a:lvl1pPr>
          </a:lstStyle>
          <a:p>
            <a:pPr>
              <a:defRPr/>
            </a:pPr>
            <a:fld id="{9DEA0743-664D-0649-BEA6-2C44F4ED5733}" type="slidenum">
              <a:rPr lang="en-GB"/>
              <a:pPr>
                <a:defRPr/>
              </a:pPr>
              <a:t>‹#›</a:t>
            </a:fld>
            <a:endParaRPr lang="en-GB"/>
          </a:p>
        </p:txBody>
      </p:sp>
    </p:spTree>
    <p:extLst>
      <p:ext uri="{BB962C8B-B14F-4D97-AF65-F5344CB8AC3E}">
        <p14:creationId xmlns:p14="http://schemas.microsoft.com/office/powerpoint/2010/main" val="29073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03"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3"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3"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a:lstStyle/>
          <a:p>
            <a:fld id="{4DC7DBF1-3F0E-7141-A58F-6AFA1DF5B8A3}" type="slidenum">
              <a:rPr lang="en-US"/>
              <a:pPr/>
              <a:t>7</a:t>
            </a:fld>
            <a:endParaRPr lang="en-US"/>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a:lstStyle/>
          <a:p>
            <a:endParaRPr lang="en-US">
              <a:ea typeface="ＭＳ Ｐゴシック" pitchFamily="-101" charset="-128"/>
              <a:cs typeface="ＭＳ Ｐゴシック" pitchFamily="-101" charset="-128"/>
            </a:endParaRPr>
          </a:p>
        </p:txBody>
      </p:sp>
    </p:spTree>
    <p:extLst>
      <p:ext uri="{BB962C8B-B14F-4D97-AF65-F5344CB8AC3E}">
        <p14:creationId xmlns:p14="http://schemas.microsoft.com/office/powerpoint/2010/main" val="1259637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The first insight, users felt disheartened, breaks down into three parts:</a:t>
            </a:r>
          </a:p>
          <a:p>
            <a:pPr lvl="0" rtl="0">
              <a:lnSpc>
                <a:spcPct val="138000"/>
              </a:lnSpc>
              <a:spcBef>
                <a:spcPts val="0"/>
              </a:spcBef>
              <a:buNone/>
            </a:pPr>
            <a:endParaRPr sz="1000">
              <a:solidFill>
                <a:schemeClr val="dk1"/>
              </a:solidFill>
              <a:latin typeface="Varela Round"/>
              <a:ea typeface="Varela Round"/>
              <a:cs typeface="Varela Round"/>
              <a:sym typeface="Varela Round"/>
            </a:endParaRPr>
          </a:p>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Firstly users were struggling with a range of disheartening and negative emotions and didn’t always feel that staff were acknowledging this. They wanted staff to listen, empathise and care about them, not just about getting them into a job. </a:t>
            </a:r>
          </a:p>
          <a:p>
            <a:pPr lvl="0" rtl="0">
              <a:lnSpc>
                <a:spcPct val="138000"/>
              </a:lnSpc>
              <a:spcBef>
                <a:spcPts val="0"/>
              </a:spcBef>
              <a:buNone/>
            </a:pPr>
            <a:endParaRPr sz="1000">
              <a:solidFill>
                <a:schemeClr val="dk1"/>
              </a:solidFill>
              <a:latin typeface="Varela Round"/>
              <a:ea typeface="Varela Round"/>
              <a:cs typeface="Varela Round"/>
              <a:sym typeface="Varela Round"/>
            </a:endParaRPr>
          </a:p>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Secondly some people felt coerced to come to Shaw Trust, complete activities and apply for jobs, even if they weren’t right for them. They were frightened, that if they didn’t, their benefits would be sanctioned, and they would have no money for food and basic needs. </a:t>
            </a:r>
          </a:p>
          <a:p>
            <a:pPr lvl="0" rtl="0">
              <a:lnSpc>
                <a:spcPct val="138000"/>
              </a:lnSpc>
              <a:spcBef>
                <a:spcPts val="0"/>
              </a:spcBef>
              <a:buNone/>
            </a:pPr>
            <a:endParaRPr sz="1000">
              <a:solidFill>
                <a:schemeClr val="dk1"/>
              </a:solidFill>
              <a:latin typeface="Varela Round"/>
              <a:ea typeface="Varela Round"/>
              <a:cs typeface="Varela Round"/>
              <a:sym typeface="Varela Round"/>
            </a:endParaRPr>
          </a:p>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Thirdly users want to contribute towards society and not working made them feel stigmatised and worthless. A few staff also viewed users as lazy or faking it. </a:t>
            </a:r>
          </a:p>
        </p:txBody>
      </p:sp>
    </p:spTree>
    <p:extLst>
      <p:ext uri="{BB962C8B-B14F-4D97-AF65-F5344CB8AC3E}">
        <p14:creationId xmlns:p14="http://schemas.microsoft.com/office/powerpoint/2010/main" val="875293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a:lstStyle/>
          <a:p>
            <a:fld id="{4DC7DBF1-3F0E-7141-A58F-6AFA1DF5B8A3}" type="slidenum">
              <a:rPr lang="en-US"/>
              <a:pPr/>
              <a:t>8</a:t>
            </a:fld>
            <a:endParaRPr lang="en-US"/>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a:lstStyle/>
          <a:p>
            <a:endParaRPr lang="en-US">
              <a:ea typeface="ＭＳ Ｐゴシック" pitchFamily="-101" charset="-128"/>
              <a:cs typeface="ＭＳ Ｐゴシック" pitchFamily="-101" charset="-128"/>
            </a:endParaRPr>
          </a:p>
        </p:txBody>
      </p:sp>
    </p:spTree>
    <p:extLst>
      <p:ext uri="{BB962C8B-B14F-4D97-AF65-F5344CB8AC3E}">
        <p14:creationId xmlns:p14="http://schemas.microsoft.com/office/powerpoint/2010/main" val="171377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a:lstStyle/>
          <a:p>
            <a:fld id="{4DC7DBF1-3F0E-7141-A58F-6AFA1DF5B8A3}" type="slidenum">
              <a:rPr lang="en-US"/>
              <a:pPr/>
              <a:t>9</a:t>
            </a:fld>
            <a:endParaRPr lang="en-US"/>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a:lstStyle/>
          <a:p>
            <a:endParaRPr lang="en-US">
              <a:ea typeface="ＭＳ Ｐゴシック" pitchFamily="-101" charset="-128"/>
              <a:cs typeface="ＭＳ Ｐゴシック" pitchFamily="-101" charset="-128"/>
            </a:endParaRPr>
          </a:p>
        </p:txBody>
      </p:sp>
    </p:spTree>
    <p:extLst>
      <p:ext uri="{BB962C8B-B14F-4D97-AF65-F5344CB8AC3E}">
        <p14:creationId xmlns:p14="http://schemas.microsoft.com/office/powerpoint/2010/main" val="1118009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a:lstStyle/>
          <a:p>
            <a:fld id="{4DC7DBF1-3F0E-7141-A58F-6AFA1DF5B8A3}" type="slidenum">
              <a:rPr lang="en-US"/>
              <a:pPr/>
              <a:t>10</a:t>
            </a:fld>
            <a:endParaRPr lang="en-US"/>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a:lstStyle/>
          <a:p>
            <a:endParaRPr lang="en-US">
              <a:ea typeface="ＭＳ Ｐゴシック" pitchFamily="-101" charset="-128"/>
              <a:cs typeface="ＭＳ Ｐゴシック" pitchFamily="-101" charset="-128"/>
            </a:endParaRPr>
          </a:p>
        </p:txBody>
      </p:sp>
    </p:spTree>
    <p:extLst>
      <p:ext uri="{BB962C8B-B14F-4D97-AF65-F5344CB8AC3E}">
        <p14:creationId xmlns:p14="http://schemas.microsoft.com/office/powerpoint/2010/main" val="787264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a:lstStyle/>
          <a:p>
            <a:fld id="{4DC7DBF1-3F0E-7141-A58F-6AFA1DF5B8A3}" type="slidenum">
              <a:rPr lang="en-US"/>
              <a:pPr/>
              <a:t>11</a:t>
            </a:fld>
            <a:endParaRPr lang="en-US"/>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a:lstStyle/>
          <a:p>
            <a:endParaRPr lang="en-US">
              <a:ea typeface="ＭＳ Ｐゴシック" pitchFamily="-101" charset="-128"/>
              <a:cs typeface="ＭＳ Ｐゴシック" pitchFamily="-101" charset="-128"/>
            </a:endParaRPr>
          </a:p>
        </p:txBody>
      </p:sp>
    </p:spTree>
    <p:extLst>
      <p:ext uri="{BB962C8B-B14F-4D97-AF65-F5344CB8AC3E}">
        <p14:creationId xmlns:p14="http://schemas.microsoft.com/office/powerpoint/2010/main" val="1600668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a:lstStyle/>
          <a:p>
            <a:fld id="{4DC7DBF1-3F0E-7141-A58F-6AFA1DF5B8A3}" type="slidenum">
              <a:rPr lang="en-US"/>
              <a:pPr/>
              <a:t>12</a:t>
            </a:fld>
            <a:endParaRPr lang="en-US"/>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a:lstStyle/>
          <a:p>
            <a:endParaRPr lang="en-US">
              <a:ea typeface="ＭＳ Ｐゴシック" pitchFamily="-101" charset="-128"/>
              <a:cs typeface="ＭＳ Ｐゴシック" pitchFamily="-101" charset="-128"/>
            </a:endParaRPr>
          </a:p>
        </p:txBody>
      </p:sp>
    </p:spTree>
    <p:extLst>
      <p:ext uri="{BB962C8B-B14F-4D97-AF65-F5344CB8AC3E}">
        <p14:creationId xmlns:p14="http://schemas.microsoft.com/office/powerpoint/2010/main" val="59973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The first insight, users felt disheartened, breaks down into three parts:</a:t>
            </a:r>
          </a:p>
          <a:p>
            <a:pPr lvl="0" rtl="0">
              <a:lnSpc>
                <a:spcPct val="138000"/>
              </a:lnSpc>
              <a:spcBef>
                <a:spcPts val="0"/>
              </a:spcBef>
              <a:buNone/>
            </a:pPr>
            <a:endParaRPr sz="1000">
              <a:solidFill>
                <a:schemeClr val="dk1"/>
              </a:solidFill>
              <a:latin typeface="Varela Round"/>
              <a:ea typeface="Varela Round"/>
              <a:cs typeface="Varela Round"/>
              <a:sym typeface="Varela Round"/>
            </a:endParaRPr>
          </a:p>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Firstly users were struggling with a range of disheartening and negative emotions and didn’t always feel that staff were acknowledging this. They wanted staff to listen, empathise and care about them, not just about getting them into a job. </a:t>
            </a:r>
          </a:p>
          <a:p>
            <a:pPr lvl="0" rtl="0">
              <a:lnSpc>
                <a:spcPct val="138000"/>
              </a:lnSpc>
              <a:spcBef>
                <a:spcPts val="0"/>
              </a:spcBef>
              <a:buNone/>
            </a:pPr>
            <a:endParaRPr sz="1000">
              <a:solidFill>
                <a:schemeClr val="dk1"/>
              </a:solidFill>
              <a:latin typeface="Varela Round"/>
              <a:ea typeface="Varela Round"/>
              <a:cs typeface="Varela Round"/>
              <a:sym typeface="Varela Round"/>
            </a:endParaRPr>
          </a:p>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Secondly some people felt coerced to come to Shaw Trust, complete activities and apply for jobs, even if they weren’t right for them. They were frightened, that if they didn’t, their benefits would be sanctioned, and they would have no money for food and basic needs. </a:t>
            </a:r>
          </a:p>
          <a:p>
            <a:pPr lvl="0" rtl="0">
              <a:lnSpc>
                <a:spcPct val="138000"/>
              </a:lnSpc>
              <a:spcBef>
                <a:spcPts val="0"/>
              </a:spcBef>
              <a:buNone/>
            </a:pPr>
            <a:endParaRPr sz="1000">
              <a:solidFill>
                <a:schemeClr val="dk1"/>
              </a:solidFill>
              <a:latin typeface="Varela Round"/>
              <a:ea typeface="Varela Round"/>
              <a:cs typeface="Varela Round"/>
              <a:sym typeface="Varela Round"/>
            </a:endParaRPr>
          </a:p>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Thirdly users want to contribute towards society and not working made them feel stigmatised and worthless. A few staff also viewed users as lazy or faking it. </a:t>
            </a:r>
          </a:p>
        </p:txBody>
      </p:sp>
    </p:spTree>
    <p:extLst>
      <p:ext uri="{BB962C8B-B14F-4D97-AF65-F5344CB8AC3E}">
        <p14:creationId xmlns:p14="http://schemas.microsoft.com/office/powerpoint/2010/main" val="398779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The first insight, users felt disheartened, breaks down into three parts:</a:t>
            </a:r>
          </a:p>
          <a:p>
            <a:pPr lvl="0" rtl="0">
              <a:lnSpc>
                <a:spcPct val="138000"/>
              </a:lnSpc>
              <a:spcBef>
                <a:spcPts val="0"/>
              </a:spcBef>
              <a:buNone/>
            </a:pPr>
            <a:endParaRPr sz="1000">
              <a:solidFill>
                <a:schemeClr val="dk1"/>
              </a:solidFill>
              <a:latin typeface="Varela Round"/>
              <a:ea typeface="Varela Round"/>
              <a:cs typeface="Varela Round"/>
              <a:sym typeface="Varela Round"/>
            </a:endParaRPr>
          </a:p>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Firstly users were struggling with a range of disheartening and negative emotions and didn’t always feel that staff were acknowledging this. They wanted staff to listen, empathise and care about them, not just about getting them into a job. </a:t>
            </a:r>
          </a:p>
          <a:p>
            <a:pPr lvl="0" rtl="0">
              <a:lnSpc>
                <a:spcPct val="138000"/>
              </a:lnSpc>
              <a:spcBef>
                <a:spcPts val="0"/>
              </a:spcBef>
              <a:buNone/>
            </a:pPr>
            <a:endParaRPr sz="1000">
              <a:solidFill>
                <a:schemeClr val="dk1"/>
              </a:solidFill>
              <a:latin typeface="Varela Round"/>
              <a:ea typeface="Varela Round"/>
              <a:cs typeface="Varela Round"/>
              <a:sym typeface="Varela Round"/>
            </a:endParaRPr>
          </a:p>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Secondly some people felt coerced to come to Shaw Trust, complete activities and apply for jobs, even if they weren’t right for them. They were frightened, that if they didn’t, their benefits would be sanctioned, and they would have no money for food and basic needs. </a:t>
            </a:r>
          </a:p>
          <a:p>
            <a:pPr lvl="0" rtl="0">
              <a:lnSpc>
                <a:spcPct val="138000"/>
              </a:lnSpc>
              <a:spcBef>
                <a:spcPts val="0"/>
              </a:spcBef>
              <a:buNone/>
            </a:pPr>
            <a:endParaRPr sz="1000">
              <a:solidFill>
                <a:schemeClr val="dk1"/>
              </a:solidFill>
              <a:latin typeface="Varela Round"/>
              <a:ea typeface="Varela Round"/>
              <a:cs typeface="Varela Round"/>
              <a:sym typeface="Varela Round"/>
            </a:endParaRPr>
          </a:p>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Thirdly users want to contribute towards society and not working made them feel stigmatised and worthless. A few staff also viewed users as lazy or faking it. </a:t>
            </a:r>
          </a:p>
        </p:txBody>
      </p:sp>
    </p:spTree>
    <p:extLst>
      <p:ext uri="{BB962C8B-B14F-4D97-AF65-F5344CB8AC3E}">
        <p14:creationId xmlns:p14="http://schemas.microsoft.com/office/powerpoint/2010/main" val="368219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The first insight, users felt disheartened, breaks down into three parts:</a:t>
            </a:r>
          </a:p>
          <a:p>
            <a:pPr lvl="0" rtl="0">
              <a:lnSpc>
                <a:spcPct val="138000"/>
              </a:lnSpc>
              <a:spcBef>
                <a:spcPts val="0"/>
              </a:spcBef>
              <a:buNone/>
            </a:pPr>
            <a:endParaRPr sz="1000">
              <a:solidFill>
                <a:schemeClr val="dk1"/>
              </a:solidFill>
              <a:latin typeface="Varela Round"/>
              <a:ea typeface="Varela Round"/>
              <a:cs typeface="Varela Round"/>
              <a:sym typeface="Varela Round"/>
            </a:endParaRPr>
          </a:p>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Firstly users were struggling with a range of disheartening and negative emotions and didn’t always feel that staff were acknowledging this. They wanted staff to listen, empathise and care about them, not just about getting them into a job. </a:t>
            </a:r>
          </a:p>
          <a:p>
            <a:pPr lvl="0" rtl="0">
              <a:lnSpc>
                <a:spcPct val="138000"/>
              </a:lnSpc>
              <a:spcBef>
                <a:spcPts val="0"/>
              </a:spcBef>
              <a:buNone/>
            </a:pPr>
            <a:endParaRPr sz="1000">
              <a:solidFill>
                <a:schemeClr val="dk1"/>
              </a:solidFill>
              <a:latin typeface="Varela Round"/>
              <a:ea typeface="Varela Round"/>
              <a:cs typeface="Varela Round"/>
              <a:sym typeface="Varela Round"/>
            </a:endParaRPr>
          </a:p>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Secondly some people felt coerced to come to Shaw Trust, complete activities and apply for jobs, even if they weren’t right for them. They were frightened, that if they didn’t, their benefits would be sanctioned, and they would have no money for food and basic needs. </a:t>
            </a:r>
          </a:p>
          <a:p>
            <a:pPr lvl="0" rtl="0">
              <a:lnSpc>
                <a:spcPct val="138000"/>
              </a:lnSpc>
              <a:spcBef>
                <a:spcPts val="0"/>
              </a:spcBef>
              <a:buNone/>
            </a:pPr>
            <a:endParaRPr sz="1000">
              <a:solidFill>
                <a:schemeClr val="dk1"/>
              </a:solidFill>
              <a:latin typeface="Varela Round"/>
              <a:ea typeface="Varela Round"/>
              <a:cs typeface="Varela Round"/>
              <a:sym typeface="Varela Round"/>
            </a:endParaRPr>
          </a:p>
          <a:p>
            <a:pPr lvl="0" rtl="0">
              <a:lnSpc>
                <a:spcPct val="138000"/>
              </a:lnSpc>
              <a:spcBef>
                <a:spcPts val="0"/>
              </a:spcBef>
              <a:buClr>
                <a:srgbClr val="000000"/>
              </a:buClr>
              <a:buSzPct val="110000"/>
              <a:buNone/>
            </a:pPr>
            <a:r>
              <a:rPr lang="en-GB" sz="1000">
                <a:solidFill>
                  <a:schemeClr val="dk1"/>
                </a:solidFill>
                <a:latin typeface="Varela Round"/>
                <a:ea typeface="Varela Round"/>
                <a:cs typeface="Varela Round"/>
                <a:sym typeface="Varela Round"/>
              </a:rPr>
              <a:t>Thirdly users want to contribute towards society and not working made them feel stigmatised and worthless. A few staff also viewed users as lazy or faking it. </a:t>
            </a:r>
          </a:p>
        </p:txBody>
      </p:sp>
    </p:spTree>
    <p:extLst>
      <p:ext uri="{BB962C8B-B14F-4D97-AF65-F5344CB8AC3E}">
        <p14:creationId xmlns:p14="http://schemas.microsoft.com/office/powerpoint/2010/main" val="269161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Front banner - Powerpoint"/>
          <p:cNvPicPr>
            <a:picLocks noChangeAspect="1" noChangeArrowheads="1"/>
          </p:cNvPicPr>
          <p:nvPr userDrawn="1"/>
        </p:nvPicPr>
        <p:blipFill>
          <a:blip r:embed="rId2"/>
          <a:srcRect/>
          <a:stretch>
            <a:fillRect/>
          </a:stretch>
        </p:blipFill>
        <p:spPr bwMode="auto">
          <a:xfrm>
            <a:off x="-24186" y="0"/>
            <a:ext cx="9144000" cy="2827338"/>
          </a:xfrm>
          <a:prstGeom prst="rect">
            <a:avLst/>
          </a:prstGeom>
          <a:noFill/>
          <a:ln w="9525">
            <a:noFill/>
            <a:miter lim="800000"/>
            <a:headEnd/>
            <a:tailEnd/>
          </a:ln>
        </p:spPr>
      </p:pic>
      <p:sp>
        <p:nvSpPr>
          <p:cNvPr id="14342" name="Rectangle 6"/>
          <p:cNvSpPr>
            <a:spLocks noGrp="1" noChangeArrowheads="1"/>
          </p:cNvSpPr>
          <p:nvPr>
            <p:ph type="subTitle" sz="quarter" idx="1"/>
          </p:nvPr>
        </p:nvSpPr>
        <p:spPr>
          <a:xfrm>
            <a:off x="1258888" y="3500438"/>
            <a:ext cx="6400800" cy="1447800"/>
          </a:xfrm>
          <a:solidFill>
            <a:schemeClr val="bg1">
              <a:alpha val="50000"/>
            </a:schemeClr>
          </a:solidFill>
          <a:ln w="76200"/>
        </p:spPr>
        <p:txBody>
          <a:bodyPr anchor="ctr"/>
          <a:lstStyle>
            <a:lvl1pPr marL="0" indent="0" algn="ctr">
              <a:buFont typeface="Wingdings" pitchFamily="2" charset="2"/>
              <a:buNone/>
              <a:defRPr/>
            </a:lvl1pPr>
          </a:lstStyle>
          <a:p>
            <a:r>
              <a:rPr lang="en-GB"/>
              <a:t>Click to edit Master subtitle style</a:t>
            </a:r>
          </a:p>
        </p:txBody>
      </p:sp>
      <p:sp>
        <p:nvSpPr>
          <p:cNvPr id="14343" name="Rectangle 7"/>
          <p:cNvSpPr>
            <a:spLocks noGrp="1" noChangeArrowheads="1"/>
          </p:cNvSpPr>
          <p:nvPr>
            <p:ph type="ctrTitle" sz="quarter"/>
          </p:nvPr>
        </p:nvSpPr>
        <p:spPr>
          <a:xfrm>
            <a:off x="179388" y="1989138"/>
            <a:ext cx="8785225" cy="719137"/>
          </a:xfrm>
          <a:ln w="76200"/>
        </p:spPr>
        <p:txBody>
          <a:bodyPr/>
          <a:lstStyle>
            <a:lvl1pPr>
              <a:defRPr sz="4000">
                <a:solidFill>
                  <a:schemeClr val="bg1"/>
                </a:solidFill>
                <a:effectLst/>
                <a:latin typeface="Verdana" pitchFamily="34" charset="0"/>
              </a:defRPr>
            </a:lvl1pPr>
          </a:lstStyle>
          <a:p>
            <a:r>
              <a:rPr lang="en-GB"/>
              <a:t>Click to edit Master title style</a:t>
            </a:r>
          </a:p>
        </p:txBody>
      </p:sp>
      <p:sp>
        <p:nvSpPr>
          <p:cNvPr id="5" name="Rectangle 5"/>
          <p:cNvSpPr>
            <a:spLocks noGrp="1" noChangeArrowheads="1"/>
          </p:cNvSpPr>
          <p:nvPr>
            <p:ph type="sldNum" sz="quarter" idx="10"/>
          </p:nvPr>
        </p:nvSpPr>
        <p:spPr>
          <a:xfrm>
            <a:off x="7010400" y="6248400"/>
            <a:ext cx="1905000" cy="457200"/>
          </a:xfrm>
        </p:spPr>
        <p:txBody>
          <a:bodyPr/>
          <a:lstStyle>
            <a:lvl1pPr>
              <a:defRPr>
                <a:solidFill>
                  <a:srgbClr val="003571"/>
                </a:solidFill>
              </a:defRPr>
            </a:lvl1pPr>
          </a:lstStyle>
          <a:p>
            <a:pPr>
              <a:defRPr/>
            </a:pPr>
            <a:fld id="{4B321078-90B3-DF48-AB18-182469F8F956}" type="slidenum">
              <a:rPr lang="en-GB"/>
              <a:pPr>
                <a:defRPr/>
              </a:pPr>
              <a:t>‹#›</a:t>
            </a:fld>
            <a:endParaRPr lang="en-GB"/>
          </a:p>
        </p:txBody>
      </p:sp>
      <p:sp>
        <p:nvSpPr>
          <p:cNvPr id="3" name="Rectangle 2"/>
          <p:cNvSpPr/>
          <p:nvPr userDrawn="1"/>
        </p:nvSpPr>
        <p:spPr>
          <a:xfrm>
            <a:off x="-24186" y="0"/>
            <a:ext cx="9144000" cy="282733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endParaRPr lang="en-GB"/>
          </a:p>
        </p:txBody>
      </p:sp>
      <p:sp>
        <p:nvSpPr>
          <p:cNvPr id="5" name="Rectangle 9"/>
          <p:cNvSpPr>
            <a:spLocks noGrp="1" noChangeArrowheads="1"/>
          </p:cNvSpPr>
          <p:nvPr>
            <p:ph type="sldNum" sz="quarter" idx="11"/>
          </p:nvPr>
        </p:nvSpPr>
        <p:spPr>
          <a:ln/>
        </p:spPr>
        <p:txBody>
          <a:bodyPr/>
          <a:lstStyle>
            <a:lvl1pPr>
              <a:defRPr/>
            </a:lvl1pPr>
          </a:lstStyle>
          <a:p>
            <a:pPr>
              <a:defRPr/>
            </a:pPr>
            <a:fld id="{50C5CF81-14B2-0940-B67B-907702CF6B46}" type="slidenum">
              <a:rPr lang="en-GB"/>
              <a:pPr>
                <a:defRPr/>
              </a:pPr>
              <a:t>‹#›</a:t>
            </a:fld>
            <a:endParaRPr lang="en-GB"/>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0725" y="228600"/>
            <a:ext cx="1768475" cy="5867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63713" y="228600"/>
            <a:ext cx="5154612"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endParaRPr lang="en-GB"/>
          </a:p>
        </p:txBody>
      </p:sp>
      <p:sp>
        <p:nvSpPr>
          <p:cNvPr id="5" name="Rectangle 9"/>
          <p:cNvSpPr>
            <a:spLocks noGrp="1" noChangeArrowheads="1"/>
          </p:cNvSpPr>
          <p:nvPr>
            <p:ph type="sldNum" sz="quarter" idx="11"/>
          </p:nvPr>
        </p:nvSpPr>
        <p:spPr>
          <a:ln/>
        </p:spPr>
        <p:txBody>
          <a:bodyPr/>
          <a:lstStyle>
            <a:lvl1pPr>
              <a:defRPr/>
            </a:lvl1pPr>
          </a:lstStyle>
          <a:p>
            <a:pPr>
              <a:defRPr/>
            </a:pPr>
            <a:fld id="{2ED79AAD-E72A-9340-B9F6-3A8BD1E59FC5}" type="slidenum">
              <a:rPr lang="en-GB"/>
              <a:pPr>
                <a:defRPr/>
              </a:pPr>
              <a:t>‹#›</a:t>
            </a:fld>
            <a:endParaRPr lang="en-GB"/>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1763713" y="1748319"/>
            <a:ext cx="7075487"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endParaRPr lang="en-GB"/>
          </a:p>
        </p:txBody>
      </p:sp>
      <p:sp>
        <p:nvSpPr>
          <p:cNvPr id="5" name="Rectangle 9"/>
          <p:cNvSpPr>
            <a:spLocks noGrp="1" noChangeArrowheads="1"/>
          </p:cNvSpPr>
          <p:nvPr>
            <p:ph type="sldNum" sz="quarter" idx="11"/>
          </p:nvPr>
        </p:nvSpPr>
        <p:spPr>
          <a:ln/>
        </p:spPr>
        <p:txBody>
          <a:bodyPr/>
          <a:lstStyle>
            <a:lvl1pPr>
              <a:defRPr/>
            </a:lvl1pPr>
          </a:lstStyle>
          <a:p>
            <a:pPr>
              <a:defRPr/>
            </a:pPr>
            <a:fld id="{75CFB374-F445-8146-8E7B-211D9E27A913}" type="slidenum">
              <a:rPr lang="en-GB"/>
              <a:pPr>
                <a:defRPr/>
              </a:pPr>
              <a:t>‹#›</a:t>
            </a:fld>
            <a:endParaRPr lang="en-GB"/>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endParaRPr lang="en-GB"/>
          </a:p>
        </p:txBody>
      </p:sp>
      <p:sp>
        <p:nvSpPr>
          <p:cNvPr id="5" name="Rectangle 9"/>
          <p:cNvSpPr>
            <a:spLocks noGrp="1" noChangeArrowheads="1"/>
          </p:cNvSpPr>
          <p:nvPr>
            <p:ph type="sldNum" sz="quarter" idx="11"/>
          </p:nvPr>
        </p:nvSpPr>
        <p:spPr>
          <a:ln/>
        </p:spPr>
        <p:txBody>
          <a:bodyPr/>
          <a:lstStyle>
            <a:lvl1pPr>
              <a:defRPr/>
            </a:lvl1pPr>
          </a:lstStyle>
          <a:p>
            <a:pPr>
              <a:defRPr/>
            </a:pPr>
            <a:fld id="{C5769030-4371-654E-B716-1DEB82DC7C76}" type="slidenum">
              <a:rPr lang="en-GB"/>
              <a:pPr>
                <a:defRPr/>
              </a:pPr>
              <a:t>‹#›</a:t>
            </a:fld>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63713" y="1600200"/>
            <a:ext cx="34607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376863" y="1600200"/>
            <a:ext cx="3462337"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endParaRPr lang="en-GB"/>
          </a:p>
        </p:txBody>
      </p:sp>
      <p:sp>
        <p:nvSpPr>
          <p:cNvPr id="6" name="Rectangle 9"/>
          <p:cNvSpPr>
            <a:spLocks noGrp="1" noChangeArrowheads="1"/>
          </p:cNvSpPr>
          <p:nvPr>
            <p:ph type="sldNum" sz="quarter" idx="11"/>
          </p:nvPr>
        </p:nvSpPr>
        <p:spPr>
          <a:ln/>
        </p:spPr>
        <p:txBody>
          <a:bodyPr/>
          <a:lstStyle>
            <a:lvl1pPr>
              <a:defRPr/>
            </a:lvl1pPr>
          </a:lstStyle>
          <a:p>
            <a:pPr>
              <a:defRPr/>
            </a:pPr>
            <a:fld id="{32388AA7-10E5-EB48-BA44-E634AD6D7159}" type="slidenum">
              <a:rPr lang="en-GB"/>
              <a:pPr>
                <a:defRPr/>
              </a:pPr>
              <a:t>‹#›</a:t>
            </a:fld>
            <a:endParaRPr lang="en-GB"/>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ftr" sz="quarter" idx="10"/>
          </p:nvPr>
        </p:nvSpPr>
        <p:spPr>
          <a:ln/>
        </p:spPr>
        <p:txBody>
          <a:bodyPr/>
          <a:lstStyle>
            <a:lvl1pPr>
              <a:defRPr/>
            </a:lvl1pPr>
          </a:lstStyle>
          <a:p>
            <a:pPr>
              <a:defRPr/>
            </a:pPr>
            <a:endParaRPr lang="en-GB"/>
          </a:p>
        </p:txBody>
      </p:sp>
      <p:sp>
        <p:nvSpPr>
          <p:cNvPr id="8" name="Rectangle 9"/>
          <p:cNvSpPr>
            <a:spLocks noGrp="1" noChangeArrowheads="1"/>
          </p:cNvSpPr>
          <p:nvPr>
            <p:ph type="sldNum" sz="quarter" idx="11"/>
          </p:nvPr>
        </p:nvSpPr>
        <p:spPr>
          <a:ln/>
        </p:spPr>
        <p:txBody>
          <a:bodyPr/>
          <a:lstStyle>
            <a:lvl1pPr>
              <a:defRPr/>
            </a:lvl1pPr>
          </a:lstStyle>
          <a:p>
            <a:pPr>
              <a:defRPr/>
            </a:pPr>
            <a:fld id="{6435F86D-3A70-7449-B7B2-04CC3623DFE0}" type="slidenum">
              <a:rPr lang="en-GB"/>
              <a:pPr>
                <a:defRPr/>
              </a:pPr>
              <a:t>‹#›</a:t>
            </a:fld>
            <a:endParaRPr lang="en-GB"/>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ftr" sz="quarter" idx="10"/>
          </p:nvPr>
        </p:nvSpPr>
        <p:spPr>
          <a:ln/>
        </p:spPr>
        <p:txBody>
          <a:bodyPr/>
          <a:lstStyle>
            <a:lvl1pPr>
              <a:defRPr/>
            </a:lvl1pPr>
          </a:lstStyle>
          <a:p>
            <a:pPr>
              <a:defRPr/>
            </a:pPr>
            <a:endParaRPr lang="en-GB"/>
          </a:p>
        </p:txBody>
      </p:sp>
      <p:sp>
        <p:nvSpPr>
          <p:cNvPr id="4" name="Rectangle 9"/>
          <p:cNvSpPr>
            <a:spLocks noGrp="1" noChangeArrowheads="1"/>
          </p:cNvSpPr>
          <p:nvPr>
            <p:ph type="sldNum" sz="quarter" idx="11"/>
          </p:nvPr>
        </p:nvSpPr>
        <p:spPr>
          <a:ln/>
        </p:spPr>
        <p:txBody>
          <a:bodyPr/>
          <a:lstStyle>
            <a:lvl1pPr>
              <a:defRPr/>
            </a:lvl1pPr>
          </a:lstStyle>
          <a:p>
            <a:pPr>
              <a:defRPr/>
            </a:pPr>
            <a:fld id="{8CB7E11B-65E8-7B4A-A7D8-802E14147D7C}" type="slidenum">
              <a:rPr lang="en-GB"/>
              <a:pPr>
                <a:defRPr/>
              </a:pPr>
              <a:t>‹#›</a:t>
            </a:fld>
            <a:endParaRPr lang="en-GB"/>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endParaRPr lang="en-GB"/>
          </a:p>
        </p:txBody>
      </p:sp>
      <p:sp>
        <p:nvSpPr>
          <p:cNvPr id="3" name="Rectangle 9"/>
          <p:cNvSpPr>
            <a:spLocks noGrp="1" noChangeArrowheads="1"/>
          </p:cNvSpPr>
          <p:nvPr>
            <p:ph type="sldNum" sz="quarter" idx="11"/>
          </p:nvPr>
        </p:nvSpPr>
        <p:spPr>
          <a:ln/>
        </p:spPr>
        <p:txBody>
          <a:bodyPr/>
          <a:lstStyle>
            <a:lvl1pPr>
              <a:defRPr/>
            </a:lvl1pPr>
          </a:lstStyle>
          <a:p>
            <a:pPr>
              <a:defRPr/>
            </a:pPr>
            <a:fld id="{9BBAC094-648B-F64E-8447-37EB1ACEBAC3}" type="slidenum">
              <a:rPr lang="en-GB"/>
              <a:pPr>
                <a:defRPr/>
              </a:pPr>
              <a:t>‹#›</a:t>
            </a:fld>
            <a:endParaRPr lang="en-GB"/>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endParaRPr lang="en-GB"/>
          </a:p>
        </p:txBody>
      </p:sp>
      <p:sp>
        <p:nvSpPr>
          <p:cNvPr id="6" name="Rectangle 9"/>
          <p:cNvSpPr>
            <a:spLocks noGrp="1" noChangeArrowheads="1"/>
          </p:cNvSpPr>
          <p:nvPr>
            <p:ph type="sldNum" sz="quarter" idx="11"/>
          </p:nvPr>
        </p:nvSpPr>
        <p:spPr>
          <a:ln/>
        </p:spPr>
        <p:txBody>
          <a:bodyPr/>
          <a:lstStyle>
            <a:lvl1pPr>
              <a:defRPr/>
            </a:lvl1pPr>
          </a:lstStyle>
          <a:p>
            <a:pPr>
              <a:defRPr/>
            </a:pPr>
            <a:fld id="{F5F7CD2C-44F3-0643-8E91-D81CB3BC256B}" type="slidenum">
              <a:rPr lang="en-GB"/>
              <a:pPr>
                <a:defRPr/>
              </a:pPr>
              <a:t>‹#›</a:t>
            </a:fld>
            <a:endParaRPr lang="en-GB"/>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endParaRPr lang="en-GB"/>
          </a:p>
        </p:txBody>
      </p:sp>
      <p:sp>
        <p:nvSpPr>
          <p:cNvPr id="6" name="Rectangle 9"/>
          <p:cNvSpPr>
            <a:spLocks noGrp="1" noChangeArrowheads="1"/>
          </p:cNvSpPr>
          <p:nvPr>
            <p:ph type="sldNum" sz="quarter" idx="11"/>
          </p:nvPr>
        </p:nvSpPr>
        <p:spPr>
          <a:ln/>
        </p:spPr>
        <p:txBody>
          <a:bodyPr/>
          <a:lstStyle>
            <a:lvl1pPr>
              <a:defRPr/>
            </a:lvl1pPr>
          </a:lstStyle>
          <a:p>
            <a:pPr>
              <a:defRPr/>
            </a:pPr>
            <a:fld id="{1DA8D69C-6E45-824E-B328-EFB1A96B877B}" type="slidenum">
              <a:rPr lang="en-GB"/>
              <a:pPr>
                <a:defRPr/>
              </a:pPr>
              <a:t>‹#›</a:t>
            </a:fld>
            <a:endParaRPr lang="en-GB"/>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7" name="Rectangle 5"/>
          <p:cNvSpPr>
            <a:spLocks noGrp="1" noChangeArrowheads="1"/>
          </p:cNvSpPr>
          <p:nvPr>
            <p:ph type="title"/>
          </p:nvPr>
        </p:nvSpPr>
        <p:spPr bwMode="auto">
          <a:xfrm>
            <a:off x="1763713" y="228600"/>
            <a:ext cx="7075487"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3318" name="Rectangle 6"/>
          <p:cNvSpPr>
            <a:spLocks noGrp="1" noChangeArrowheads="1"/>
          </p:cNvSpPr>
          <p:nvPr>
            <p:ph type="body" idx="1"/>
          </p:nvPr>
        </p:nvSpPr>
        <p:spPr bwMode="auto">
          <a:xfrm>
            <a:off x="1763713" y="1600200"/>
            <a:ext cx="7075487"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320"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latin typeface="Arial" charset="0"/>
                <a:ea typeface="+mn-ea"/>
                <a:cs typeface="Arial" charset="0"/>
              </a:defRPr>
            </a:lvl1pPr>
          </a:lstStyle>
          <a:p>
            <a:pPr>
              <a:defRPr/>
            </a:pPr>
            <a:endParaRPr lang="en-GB"/>
          </a:p>
        </p:txBody>
      </p:sp>
      <p:sp>
        <p:nvSpPr>
          <p:cNvPr id="13321"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DDDDDD"/>
                  </a:outerShdw>
                </a:effectLst>
                <a:ea typeface="Arial" pitchFamily="-101" charset="0"/>
                <a:cs typeface="Arial" pitchFamily="-101" charset="0"/>
              </a:defRPr>
            </a:lvl1pPr>
          </a:lstStyle>
          <a:p>
            <a:pPr>
              <a:defRPr/>
            </a:pPr>
            <a:fld id="{1BCAEA68-654C-F74F-B2C4-C52CD8E4F259}" type="slidenum">
              <a:rPr lang="en-GB"/>
              <a:pPr>
                <a:defRPr/>
              </a:pPr>
              <a:t>‹#›</a:t>
            </a:fld>
            <a:endParaRPr lang="en-GB"/>
          </a:p>
        </p:txBody>
      </p:sp>
      <p:pic>
        <p:nvPicPr>
          <p:cNvPr id="1030" name="Picture 10" descr="Banner - Powerpoint"/>
          <p:cNvPicPr>
            <a:picLocks noChangeAspect="1" noChangeArrowheads="1"/>
          </p:cNvPicPr>
          <p:nvPr userDrawn="1"/>
        </p:nvPicPr>
        <p:blipFill>
          <a:blip r:embed="rId13"/>
          <a:srcRect/>
          <a:stretch>
            <a:fillRect/>
          </a:stretch>
        </p:blipFill>
        <p:spPr bwMode="auto">
          <a:xfrm>
            <a:off x="-36513" y="0"/>
            <a:ext cx="1635126" cy="6858000"/>
          </a:xfrm>
          <a:prstGeom prst="rect">
            <a:avLst/>
          </a:prstGeom>
          <a:noFill/>
          <a:ln w="9525">
            <a:noFill/>
            <a:miter lim="800000"/>
            <a:headEnd/>
            <a:tailEnd/>
          </a:ln>
        </p:spPr>
      </p:pic>
      <p:sp>
        <p:nvSpPr>
          <p:cNvPr id="7" name="Rectangle 6"/>
          <p:cNvSpPr/>
          <p:nvPr userDrawn="1"/>
        </p:nvSpPr>
        <p:spPr>
          <a:xfrm>
            <a:off x="-208978" y="0"/>
            <a:ext cx="1944241"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4"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ransition spd="slow"/>
  <p:txStyles>
    <p:titleStyle>
      <a:lvl1pPr algn="l" rtl="0" eaLnBrk="0" fontAlgn="base" hangingPunct="0">
        <a:spcBef>
          <a:spcPct val="0"/>
        </a:spcBef>
        <a:spcAft>
          <a:spcPct val="0"/>
        </a:spcAft>
        <a:defRPr sz="3600">
          <a:solidFill>
            <a:srgbClr val="4E2287"/>
          </a:solidFill>
          <a:effectLst>
            <a:outerShdw blurRad="38100" dist="38100" dir="2700000" algn="tl">
              <a:srgbClr val="C0C0C0"/>
            </a:outerShdw>
          </a:effectLst>
          <a:latin typeface="+mj-lt"/>
          <a:ea typeface="ＭＳ Ｐゴシック" charset="0"/>
          <a:cs typeface="+mj-cs"/>
        </a:defRPr>
      </a:lvl1pPr>
      <a:lvl2pPr algn="l" rtl="0" eaLnBrk="0" fontAlgn="base" hangingPunct="0">
        <a:spcBef>
          <a:spcPct val="0"/>
        </a:spcBef>
        <a:spcAft>
          <a:spcPct val="0"/>
        </a:spcAft>
        <a:defRPr sz="3600">
          <a:solidFill>
            <a:srgbClr val="4E2287"/>
          </a:solidFill>
          <a:effectLst>
            <a:outerShdw blurRad="38100" dist="38100" dir="2700000" algn="tl">
              <a:srgbClr val="C0C0C0"/>
            </a:outerShdw>
          </a:effectLst>
          <a:latin typeface="Arial" charset="0"/>
          <a:ea typeface="ＭＳ Ｐゴシック" charset="0"/>
          <a:cs typeface="Arial" charset="0"/>
        </a:defRPr>
      </a:lvl2pPr>
      <a:lvl3pPr algn="l" rtl="0" eaLnBrk="0" fontAlgn="base" hangingPunct="0">
        <a:spcBef>
          <a:spcPct val="0"/>
        </a:spcBef>
        <a:spcAft>
          <a:spcPct val="0"/>
        </a:spcAft>
        <a:defRPr sz="3600">
          <a:solidFill>
            <a:srgbClr val="4E2287"/>
          </a:solidFill>
          <a:effectLst>
            <a:outerShdw blurRad="38100" dist="38100" dir="2700000" algn="tl">
              <a:srgbClr val="C0C0C0"/>
            </a:outerShdw>
          </a:effectLst>
          <a:latin typeface="Arial" charset="0"/>
          <a:ea typeface="ＭＳ Ｐゴシック" charset="0"/>
          <a:cs typeface="Arial" charset="0"/>
        </a:defRPr>
      </a:lvl3pPr>
      <a:lvl4pPr algn="l" rtl="0" eaLnBrk="0" fontAlgn="base" hangingPunct="0">
        <a:spcBef>
          <a:spcPct val="0"/>
        </a:spcBef>
        <a:spcAft>
          <a:spcPct val="0"/>
        </a:spcAft>
        <a:defRPr sz="3600">
          <a:solidFill>
            <a:srgbClr val="4E2287"/>
          </a:solidFill>
          <a:effectLst>
            <a:outerShdw blurRad="38100" dist="38100" dir="2700000" algn="tl">
              <a:srgbClr val="C0C0C0"/>
            </a:outerShdw>
          </a:effectLst>
          <a:latin typeface="Arial" charset="0"/>
          <a:ea typeface="ＭＳ Ｐゴシック" charset="0"/>
          <a:cs typeface="Arial" charset="0"/>
        </a:defRPr>
      </a:lvl4pPr>
      <a:lvl5pPr algn="l" rtl="0" eaLnBrk="0" fontAlgn="base" hangingPunct="0">
        <a:spcBef>
          <a:spcPct val="0"/>
        </a:spcBef>
        <a:spcAft>
          <a:spcPct val="0"/>
        </a:spcAft>
        <a:defRPr sz="3600">
          <a:solidFill>
            <a:srgbClr val="4E2287"/>
          </a:solidFill>
          <a:effectLst>
            <a:outerShdw blurRad="38100" dist="38100" dir="2700000" algn="tl">
              <a:srgbClr val="C0C0C0"/>
            </a:outerShdw>
          </a:effectLst>
          <a:latin typeface="Arial" charset="0"/>
          <a:ea typeface="ＭＳ Ｐゴシック" charset="0"/>
          <a:cs typeface="Arial" charset="0"/>
        </a:defRPr>
      </a:lvl5pPr>
      <a:lvl6pPr marL="457200" algn="l" rtl="0" fontAlgn="base">
        <a:spcBef>
          <a:spcPct val="0"/>
        </a:spcBef>
        <a:spcAft>
          <a:spcPct val="0"/>
        </a:spcAft>
        <a:defRPr sz="3600">
          <a:solidFill>
            <a:srgbClr val="4E2287"/>
          </a:solidFill>
          <a:effectLst>
            <a:outerShdw blurRad="38100" dist="38100" dir="2700000" algn="tl">
              <a:srgbClr val="C0C0C0"/>
            </a:outerShdw>
          </a:effectLst>
          <a:latin typeface="Arial" charset="0"/>
          <a:cs typeface="Arial" charset="0"/>
        </a:defRPr>
      </a:lvl6pPr>
      <a:lvl7pPr marL="914400" algn="l" rtl="0" fontAlgn="base">
        <a:spcBef>
          <a:spcPct val="0"/>
        </a:spcBef>
        <a:spcAft>
          <a:spcPct val="0"/>
        </a:spcAft>
        <a:defRPr sz="3600">
          <a:solidFill>
            <a:srgbClr val="4E2287"/>
          </a:solidFill>
          <a:effectLst>
            <a:outerShdw blurRad="38100" dist="38100" dir="2700000" algn="tl">
              <a:srgbClr val="C0C0C0"/>
            </a:outerShdw>
          </a:effectLst>
          <a:latin typeface="Arial" charset="0"/>
          <a:cs typeface="Arial" charset="0"/>
        </a:defRPr>
      </a:lvl7pPr>
      <a:lvl8pPr marL="1371600" algn="l" rtl="0" fontAlgn="base">
        <a:spcBef>
          <a:spcPct val="0"/>
        </a:spcBef>
        <a:spcAft>
          <a:spcPct val="0"/>
        </a:spcAft>
        <a:defRPr sz="3600">
          <a:solidFill>
            <a:srgbClr val="4E2287"/>
          </a:solidFill>
          <a:effectLst>
            <a:outerShdw blurRad="38100" dist="38100" dir="2700000" algn="tl">
              <a:srgbClr val="C0C0C0"/>
            </a:outerShdw>
          </a:effectLst>
          <a:latin typeface="Arial" charset="0"/>
          <a:cs typeface="Arial" charset="0"/>
        </a:defRPr>
      </a:lvl8pPr>
      <a:lvl9pPr marL="1828800" algn="l" rtl="0" fontAlgn="base">
        <a:spcBef>
          <a:spcPct val="0"/>
        </a:spcBef>
        <a:spcAft>
          <a:spcPct val="0"/>
        </a:spcAft>
        <a:defRPr sz="3600">
          <a:solidFill>
            <a:srgbClr val="4E2287"/>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lr>
          <a:srgbClr val="4E2287"/>
        </a:buClr>
        <a:buSzPct val="70000"/>
        <a:buFont typeface="Wingdings" pitchFamily="-101" charset="2"/>
        <a:buChar char="n"/>
        <a:defRPr sz="3200">
          <a:solidFill>
            <a:srgbClr val="003571"/>
          </a:solidFill>
          <a:effectLst>
            <a:outerShdw blurRad="38100" dist="38100" dir="2700000" algn="tl">
              <a:srgbClr val="C0C0C0"/>
            </a:outerShdw>
          </a:effectLst>
          <a:latin typeface="+mn-lt"/>
          <a:ea typeface="ＭＳ Ｐゴシック" charset="0"/>
          <a:cs typeface="+mn-cs"/>
        </a:defRPr>
      </a:lvl1pPr>
      <a:lvl2pPr marL="742950" indent="-285750" algn="l" rtl="0" eaLnBrk="0" fontAlgn="base" hangingPunct="0">
        <a:spcBef>
          <a:spcPct val="20000"/>
        </a:spcBef>
        <a:spcAft>
          <a:spcPct val="0"/>
        </a:spcAft>
        <a:buClr>
          <a:srgbClr val="003571"/>
        </a:buClr>
        <a:buSzPct val="70000"/>
        <a:buFont typeface="Wingdings" pitchFamily="-101" charset="2"/>
        <a:buChar char="l"/>
        <a:defRPr sz="2800">
          <a:solidFill>
            <a:srgbClr val="003571"/>
          </a:solidFill>
          <a:effectLst>
            <a:outerShdw blurRad="38100" dist="38100" dir="2700000" algn="tl">
              <a:srgbClr val="C0C0C0"/>
            </a:outerShdw>
          </a:effectLst>
          <a:latin typeface="+mn-lt"/>
          <a:ea typeface="Arial" pitchFamily="-103" charset="0"/>
          <a:cs typeface="+mn-cs"/>
        </a:defRPr>
      </a:lvl2pPr>
      <a:lvl3pPr marL="1143000" indent="-228600" algn="l" rtl="0" eaLnBrk="0" fontAlgn="base" hangingPunct="0">
        <a:spcBef>
          <a:spcPct val="20000"/>
        </a:spcBef>
        <a:spcAft>
          <a:spcPct val="0"/>
        </a:spcAft>
        <a:buClr>
          <a:srgbClr val="4E2287"/>
        </a:buClr>
        <a:buSzPct val="70000"/>
        <a:buFont typeface="Wingdings" pitchFamily="-101" charset="2"/>
        <a:buChar char="n"/>
        <a:defRPr sz="2400">
          <a:solidFill>
            <a:srgbClr val="003571"/>
          </a:solidFill>
          <a:effectLst>
            <a:outerShdw blurRad="38100" dist="38100" dir="2700000" algn="tl">
              <a:srgbClr val="C0C0C0"/>
            </a:outerShdw>
          </a:effectLst>
          <a:latin typeface="+mn-lt"/>
          <a:ea typeface="Arial" pitchFamily="-103" charset="0"/>
          <a:cs typeface="+mn-cs"/>
        </a:defRPr>
      </a:lvl3pPr>
      <a:lvl4pPr marL="1600200" indent="-228600" algn="l" rtl="0" eaLnBrk="0" fontAlgn="base" hangingPunct="0">
        <a:spcBef>
          <a:spcPct val="20000"/>
        </a:spcBef>
        <a:spcAft>
          <a:spcPct val="0"/>
        </a:spcAft>
        <a:buClr>
          <a:srgbClr val="003571"/>
        </a:buClr>
        <a:buSzPct val="70000"/>
        <a:buFont typeface="Wingdings" pitchFamily="-101" charset="2"/>
        <a:buChar char="l"/>
        <a:defRPr sz="2000">
          <a:solidFill>
            <a:srgbClr val="003571"/>
          </a:solidFill>
          <a:effectLst>
            <a:outerShdw blurRad="38100" dist="38100" dir="2700000" algn="tl">
              <a:srgbClr val="C0C0C0"/>
            </a:outerShdw>
          </a:effectLst>
          <a:latin typeface="+mn-lt"/>
          <a:ea typeface="Arial" pitchFamily="-103" charset="0"/>
          <a:cs typeface="+mn-cs"/>
        </a:defRPr>
      </a:lvl4pPr>
      <a:lvl5pPr marL="2057400" indent="-228600" algn="l" rtl="0" eaLnBrk="0" fontAlgn="base" hangingPunct="0">
        <a:spcBef>
          <a:spcPct val="20000"/>
        </a:spcBef>
        <a:spcAft>
          <a:spcPct val="0"/>
        </a:spcAft>
        <a:buClr>
          <a:srgbClr val="4E2287"/>
        </a:buClr>
        <a:buSzPct val="70000"/>
        <a:buFont typeface="Wingdings" pitchFamily="-101" charset="2"/>
        <a:buChar char="n"/>
        <a:defRPr sz="2000">
          <a:solidFill>
            <a:srgbClr val="003571"/>
          </a:solidFill>
          <a:effectLst>
            <a:outerShdw blurRad="38100" dist="38100" dir="2700000" algn="tl">
              <a:srgbClr val="C0C0C0"/>
            </a:outerShdw>
          </a:effectLst>
          <a:latin typeface="+mn-lt"/>
          <a:ea typeface="Arial" pitchFamily="-103" charset="0"/>
          <a:cs typeface="+mn-cs"/>
        </a:defRPr>
      </a:lvl5pPr>
      <a:lvl6pPr marL="2514600" indent="-228600" algn="l" rtl="0" fontAlgn="base">
        <a:spcBef>
          <a:spcPct val="20000"/>
        </a:spcBef>
        <a:spcAft>
          <a:spcPct val="0"/>
        </a:spcAft>
        <a:buClr>
          <a:srgbClr val="4E2287"/>
        </a:buClr>
        <a:buSzPct val="70000"/>
        <a:buFont typeface="Wingdings" pitchFamily="2" charset="2"/>
        <a:buChar char="n"/>
        <a:defRPr sz="2000">
          <a:solidFill>
            <a:srgbClr val="003571"/>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rgbClr val="4E2287"/>
        </a:buClr>
        <a:buSzPct val="70000"/>
        <a:buFont typeface="Wingdings" pitchFamily="2" charset="2"/>
        <a:buChar char="n"/>
        <a:defRPr sz="2000">
          <a:solidFill>
            <a:srgbClr val="003571"/>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rgbClr val="4E2287"/>
        </a:buClr>
        <a:buSzPct val="70000"/>
        <a:buFont typeface="Wingdings" pitchFamily="2" charset="2"/>
        <a:buChar char="n"/>
        <a:defRPr sz="2000">
          <a:solidFill>
            <a:srgbClr val="003571"/>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rgbClr val="4E2287"/>
        </a:buClr>
        <a:buSzPct val="70000"/>
        <a:buFont typeface="Wingdings" pitchFamily="2" charset="2"/>
        <a:buChar char="n"/>
        <a:defRPr sz="2000">
          <a:solidFill>
            <a:srgbClr val="003571"/>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179388" y="2590800"/>
            <a:ext cx="8785225" cy="381000"/>
          </a:xfrm>
          <a:ln w="9525"/>
        </p:spPr>
        <p:txBody>
          <a:bodyPr/>
          <a:lstStyle/>
          <a:p>
            <a:br>
              <a:rPr lang="en-US" sz="3600" dirty="0">
                <a:latin typeface="Verdana" pitchFamily="-101" charset="0"/>
                <a:ea typeface="ＭＳ Ｐゴシック" pitchFamily="-101" charset="-128"/>
              </a:rPr>
            </a:br>
            <a:br>
              <a:rPr lang="en-US" dirty="0">
                <a:latin typeface="Verdana" pitchFamily="-101" charset="0"/>
                <a:ea typeface="ＭＳ Ｐゴシック" pitchFamily="-101" charset="-128"/>
              </a:rPr>
            </a:br>
            <a:endParaRPr lang="en-US" dirty="0">
              <a:latin typeface="Verdana" pitchFamily="-101" charset="0"/>
              <a:ea typeface="ＭＳ Ｐゴシック" pitchFamily="-101" charset="-128"/>
            </a:endParaRPr>
          </a:p>
        </p:txBody>
      </p:sp>
      <p:sp>
        <p:nvSpPr>
          <p:cNvPr id="3" name="Subtitle 2"/>
          <p:cNvSpPr>
            <a:spLocks noGrp="1"/>
          </p:cNvSpPr>
          <p:nvPr>
            <p:ph type="subTitle" idx="1"/>
          </p:nvPr>
        </p:nvSpPr>
        <p:spPr>
          <a:xfrm>
            <a:off x="565150" y="3954463"/>
            <a:ext cx="7696200" cy="2057400"/>
          </a:xfrm>
        </p:spPr>
        <p:txBody>
          <a:bodyPr/>
          <a:lstStyle/>
          <a:p>
            <a:pPr>
              <a:buFont typeface="Wingdings" charset="2"/>
              <a:buNone/>
              <a:defRPr/>
            </a:pPr>
            <a:r>
              <a:rPr lang="en-US" sz="4300" b="1" dirty="0">
                <a:effectLst>
                  <a:outerShdw blurRad="38100" dist="38100" dir="2700000" algn="tl">
                    <a:srgbClr val="DDDDDD"/>
                  </a:outerShdw>
                </a:effectLst>
                <a:ea typeface="ＭＳ Ｐゴシック" charset="-128"/>
              </a:rPr>
              <a:t>SE DCS Peer Challenge 2018</a:t>
            </a:r>
          </a:p>
          <a:p>
            <a:pPr>
              <a:buFont typeface="Wingdings" charset="2"/>
              <a:buNone/>
              <a:defRPr/>
            </a:pPr>
            <a:r>
              <a:rPr lang="en-US" sz="4400" b="1" dirty="0">
                <a:effectLst>
                  <a:outerShdw blurRad="38100" dist="38100" dir="2700000" algn="tl">
                    <a:srgbClr val="DDDDDD"/>
                  </a:outerShdw>
                </a:effectLst>
                <a:ea typeface="ＭＳ Ｐゴシック" charset="-128"/>
              </a:rPr>
              <a:t>Feedback template Day 2</a:t>
            </a:r>
          </a:p>
          <a:p>
            <a:pPr>
              <a:buFont typeface="Wingdings" charset="2"/>
              <a:buNone/>
              <a:defRPr/>
            </a:pPr>
            <a:r>
              <a:rPr lang="en-US" sz="2800" b="1" dirty="0">
                <a:effectLst>
                  <a:outerShdw blurRad="38100" dist="38100" dir="2700000" algn="tl">
                    <a:srgbClr val="DDDDDD"/>
                  </a:outerShdw>
                </a:effectLst>
                <a:ea typeface="ＭＳ Ｐゴシック" charset="-128"/>
              </a:rPr>
              <a:t>Date</a:t>
            </a:r>
          </a:p>
          <a:p>
            <a:pPr>
              <a:buFont typeface="Wingdings" charset="2"/>
              <a:buNone/>
              <a:defRPr/>
            </a:pPr>
            <a:r>
              <a:rPr lang="en-US" sz="2800" b="1" dirty="0">
                <a:effectLst>
                  <a:outerShdw blurRad="38100" dist="38100" dir="2700000" algn="tl">
                    <a:srgbClr val="DDDDDD"/>
                  </a:outerShdw>
                </a:effectLst>
                <a:ea typeface="ＭＳ Ｐゴシック" charset="-128"/>
              </a:rPr>
              <a:t>Name of host authority</a:t>
            </a:r>
          </a:p>
          <a:p>
            <a:pPr>
              <a:buFont typeface="Wingdings" charset="2"/>
              <a:buNone/>
              <a:defRPr/>
            </a:pPr>
            <a:r>
              <a:rPr lang="en-US" sz="2800" b="1" dirty="0">
                <a:effectLst>
                  <a:outerShdw blurRad="38100" dist="38100" dir="2700000" algn="tl">
                    <a:srgbClr val="DDDDDD"/>
                  </a:outerShdw>
                </a:effectLst>
                <a:ea typeface="ＭＳ Ｐゴシック" charset="-128"/>
              </a:rPr>
              <a:t>Name of vising authority</a:t>
            </a:r>
          </a:p>
          <a:p>
            <a:pPr>
              <a:buFont typeface="Wingdings" charset="2"/>
              <a:buNone/>
              <a:defRPr/>
            </a:pPr>
            <a:endParaRPr lang="en-US" sz="4400" b="1" dirty="0">
              <a:effectLst>
                <a:outerShdw blurRad="38100" dist="38100" dir="2700000" algn="tl">
                  <a:srgbClr val="DDDDDD"/>
                </a:outerShdw>
              </a:effectLst>
              <a:ea typeface="ＭＳ Ｐゴシック" charset="-128"/>
            </a:endParaRPr>
          </a:p>
          <a:p>
            <a:pPr>
              <a:buFont typeface="Wingdings" charset="2"/>
              <a:buNone/>
              <a:defRPr/>
            </a:pPr>
            <a:endParaRPr lang="en-US" sz="2400" dirty="0">
              <a:effectLst>
                <a:outerShdw blurRad="38100" dist="38100" dir="2700000" algn="tl">
                  <a:srgbClr val="DDDDDD"/>
                </a:outerShdw>
              </a:effectLst>
              <a:ea typeface="ＭＳ Ｐゴシック" charset="-128"/>
            </a:endParaRPr>
          </a:p>
        </p:txBody>
      </p:sp>
      <p:sp>
        <p:nvSpPr>
          <p:cNvPr id="4" name="Slide Number Placeholder 3"/>
          <p:cNvSpPr>
            <a:spLocks noGrp="1"/>
          </p:cNvSpPr>
          <p:nvPr>
            <p:ph type="sldNum" sz="quarter" idx="10"/>
          </p:nvPr>
        </p:nvSpPr>
        <p:spPr>
          <a:xfrm>
            <a:off x="6765925" y="6356350"/>
            <a:ext cx="2133600" cy="365125"/>
          </a:xfrm>
        </p:spPr>
        <p:txBody>
          <a:bodyPr/>
          <a:lstStyle/>
          <a:p>
            <a:pPr>
              <a:defRPr/>
            </a:pPr>
            <a:fld id="{1675F87F-FF37-F34A-914A-938602B7839C}" type="slidenum">
              <a:rPr lang="en-US">
                <a:solidFill>
                  <a:schemeClr val="tx1"/>
                </a:solidFill>
              </a:rPr>
              <a:pPr>
                <a:defRPr/>
              </a:pPr>
              <a:t>1</a:t>
            </a:fld>
            <a:endParaRPr lang="en-US">
              <a:solidFill>
                <a:schemeClr val="tx1"/>
              </a:solidFill>
            </a:endParaRPr>
          </a:p>
        </p:txBody>
      </p:sp>
      <p:sp>
        <p:nvSpPr>
          <p:cNvPr id="14341" name="TextBox 4"/>
          <p:cNvSpPr txBox="1">
            <a:spLocks noChangeArrowheads="1"/>
          </p:cNvSpPr>
          <p:nvPr/>
        </p:nvSpPr>
        <p:spPr bwMode="auto">
          <a:xfrm>
            <a:off x="1511300" y="1981200"/>
            <a:ext cx="5955476" cy="646331"/>
          </a:xfrm>
          <a:prstGeom prst="rect">
            <a:avLst/>
          </a:prstGeom>
          <a:noFill/>
          <a:ln w="9525">
            <a:noFill/>
            <a:miter lim="800000"/>
            <a:headEnd/>
            <a:tailEnd/>
          </a:ln>
        </p:spPr>
        <p:txBody>
          <a:bodyPr wrap="none">
            <a:prstTxWarp prst="textNoShape">
              <a:avLst/>
            </a:prstTxWarp>
            <a:spAutoFit/>
          </a:bodyPr>
          <a:lstStyle/>
          <a:p>
            <a:r>
              <a:rPr lang="en-US" sz="3600" dirty="0">
                <a:solidFill>
                  <a:schemeClr val="bg1"/>
                </a:solidFill>
              </a:rPr>
              <a:t>SE Sector Led Improvement</a:t>
            </a:r>
          </a:p>
        </p:txBody>
      </p:sp>
    </p:spTree>
    <p:extLst>
      <p:ext uri="{BB962C8B-B14F-4D97-AF65-F5344CB8AC3E}">
        <p14:creationId xmlns:p14="http://schemas.microsoft.com/office/powerpoint/2010/main" val="1693071297"/>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36" y="0"/>
            <a:ext cx="939653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3"/>
          <p:cNvSpPr/>
          <p:nvPr/>
        </p:nvSpPr>
        <p:spPr>
          <a:xfrm>
            <a:off x="4950743" y="1407840"/>
            <a:ext cx="3312368" cy="1512168"/>
          </a:xfrm>
          <a:prstGeom prst="wedgeRoundRectCallout">
            <a:avLst>
              <a:gd name="adj1" fmla="val -43152"/>
              <a:gd name="adj2" fmla="val 84372"/>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Quote</a:t>
            </a:r>
          </a:p>
        </p:txBody>
      </p:sp>
      <p:pic>
        <p:nvPicPr>
          <p:cNvPr id="9" name="Shape 246"/>
          <p:cNvPicPr preferRelativeResize="0"/>
          <p:nvPr/>
        </p:nvPicPr>
        <p:blipFill>
          <a:blip r:embed="rId3">
            <a:alphaModFix amt="20000"/>
            <a:duotone>
              <a:schemeClr val="accent1">
                <a:shade val="45000"/>
                <a:satMod val="135000"/>
              </a:schemeClr>
              <a:prstClr val="white"/>
            </a:duotone>
          </a:blip>
          <a:stretch>
            <a:fillRect/>
          </a:stretch>
        </p:blipFill>
        <p:spPr>
          <a:xfrm>
            <a:off x="256718" y="273552"/>
            <a:ext cx="3967622" cy="3327318"/>
          </a:xfrm>
          <a:prstGeom prst="rect">
            <a:avLst/>
          </a:prstGeom>
          <a:noFill/>
          <a:ln>
            <a:noFill/>
          </a:ln>
        </p:spPr>
      </p:pic>
      <p:sp>
        <p:nvSpPr>
          <p:cNvPr id="8" name="Rounded Rectangular Callout 7"/>
          <p:cNvSpPr/>
          <p:nvPr/>
        </p:nvSpPr>
        <p:spPr>
          <a:xfrm>
            <a:off x="2596373" y="3874421"/>
            <a:ext cx="3312368" cy="1512168"/>
          </a:xfrm>
          <a:prstGeom prst="wedgeRoundRectCallout">
            <a:avLst>
              <a:gd name="adj1" fmla="val 43189"/>
              <a:gd name="adj2" fmla="val 112677"/>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Quote</a:t>
            </a:r>
          </a:p>
        </p:txBody>
      </p:sp>
      <p:sp>
        <p:nvSpPr>
          <p:cNvPr id="10" name="Rectangle 9"/>
          <p:cNvSpPr/>
          <p:nvPr/>
        </p:nvSpPr>
        <p:spPr>
          <a:xfrm>
            <a:off x="772660" y="764704"/>
            <a:ext cx="1535998" cy="1200329"/>
          </a:xfrm>
          <a:prstGeom prst="rect">
            <a:avLst/>
          </a:prstGeom>
        </p:spPr>
        <p:txBody>
          <a:bodyPr wrap="none">
            <a:spAutoFit/>
          </a:bodyPr>
          <a:lstStyle/>
          <a:p>
            <a:pPr algn="ctr">
              <a:spcBef>
                <a:spcPts val="0"/>
              </a:spcBef>
            </a:pPr>
            <a:r>
              <a:rPr lang="en-GB" sz="2400" dirty="0"/>
              <a:t>Theme </a:t>
            </a:r>
            <a:r>
              <a:rPr lang="mr-IN" sz="2400" dirty="0"/>
              <a:t>…</a:t>
            </a:r>
            <a:endParaRPr lang="en-GB" sz="2400" dirty="0"/>
          </a:p>
          <a:p>
            <a:pPr algn="ctr">
              <a:spcBef>
                <a:spcPts val="0"/>
              </a:spcBef>
            </a:pPr>
            <a:endParaRPr lang="en-GB" sz="2400" dirty="0"/>
          </a:p>
          <a:p>
            <a:pPr algn="ctr">
              <a:spcBef>
                <a:spcPts val="0"/>
              </a:spcBef>
            </a:pPr>
            <a:endParaRPr lang="en-GB" sz="2400" dirty="0"/>
          </a:p>
        </p:txBody>
      </p:sp>
    </p:spTree>
    <p:extLst>
      <p:ext uri="{BB962C8B-B14F-4D97-AF65-F5344CB8AC3E}">
        <p14:creationId xmlns:p14="http://schemas.microsoft.com/office/powerpoint/2010/main" val="2058600363"/>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36" y="0"/>
            <a:ext cx="939653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hape 246"/>
          <p:cNvPicPr preferRelativeResize="0"/>
          <p:nvPr/>
        </p:nvPicPr>
        <p:blipFill>
          <a:blip r:embed="rId3">
            <a:alphaModFix amt="20000"/>
            <a:duotone>
              <a:schemeClr val="accent1">
                <a:shade val="45000"/>
                <a:satMod val="135000"/>
              </a:schemeClr>
              <a:prstClr val="white"/>
            </a:duotone>
          </a:blip>
          <a:stretch>
            <a:fillRect/>
          </a:stretch>
        </p:blipFill>
        <p:spPr>
          <a:xfrm>
            <a:off x="0" y="1679454"/>
            <a:ext cx="2528088" cy="2199598"/>
          </a:xfrm>
          <a:prstGeom prst="rect">
            <a:avLst/>
          </a:prstGeom>
          <a:noFill/>
          <a:ln>
            <a:noFill/>
          </a:ln>
        </p:spPr>
      </p:pic>
      <p:sp>
        <p:nvSpPr>
          <p:cNvPr id="3" name="Rectangle 2"/>
          <p:cNvSpPr/>
          <p:nvPr/>
        </p:nvSpPr>
        <p:spPr>
          <a:xfrm>
            <a:off x="564173" y="2517305"/>
            <a:ext cx="1399742" cy="461665"/>
          </a:xfrm>
          <a:prstGeom prst="rect">
            <a:avLst/>
          </a:prstGeom>
        </p:spPr>
        <p:txBody>
          <a:bodyPr wrap="none">
            <a:spAutoFit/>
          </a:bodyPr>
          <a:lstStyle/>
          <a:p>
            <a:pPr algn="ctr">
              <a:spcBef>
                <a:spcPts val="0"/>
              </a:spcBef>
            </a:pPr>
            <a:r>
              <a:rPr lang="en-GB" sz="2400" dirty="0"/>
              <a:t>Theme 3</a:t>
            </a:r>
          </a:p>
        </p:txBody>
      </p:sp>
      <p:sp>
        <p:nvSpPr>
          <p:cNvPr id="4" name="Rounded Rectangular Callout 3"/>
          <p:cNvSpPr/>
          <p:nvPr/>
        </p:nvSpPr>
        <p:spPr>
          <a:xfrm>
            <a:off x="4950743" y="1407840"/>
            <a:ext cx="3312368" cy="1512168"/>
          </a:xfrm>
          <a:prstGeom prst="wedgeRoundRectCallout">
            <a:avLst>
              <a:gd name="adj1" fmla="val -43152"/>
              <a:gd name="adj2" fmla="val 84372"/>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Quote</a:t>
            </a:r>
          </a:p>
        </p:txBody>
      </p:sp>
      <p:sp>
        <p:nvSpPr>
          <p:cNvPr id="8" name="Rounded Rectangular Callout 7"/>
          <p:cNvSpPr/>
          <p:nvPr/>
        </p:nvSpPr>
        <p:spPr>
          <a:xfrm>
            <a:off x="2596373" y="3874421"/>
            <a:ext cx="3312368" cy="1512168"/>
          </a:xfrm>
          <a:prstGeom prst="wedgeRoundRectCallout">
            <a:avLst>
              <a:gd name="adj1" fmla="val 43189"/>
              <a:gd name="adj2" fmla="val 112677"/>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Quote</a:t>
            </a:r>
          </a:p>
        </p:txBody>
      </p:sp>
    </p:spTree>
    <p:extLst>
      <p:ext uri="{BB962C8B-B14F-4D97-AF65-F5344CB8AC3E}">
        <p14:creationId xmlns:p14="http://schemas.microsoft.com/office/powerpoint/2010/main" val="56178608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36" y="0"/>
            <a:ext cx="939653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hape 246"/>
          <p:cNvPicPr preferRelativeResize="0"/>
          <p:nvPr/>
        </p:nvPicPr>
        <p:blipFill>
          <a:blip r:embed="rId3">
            <a:alphaModFix amt="20000"/>
            <a:duotone>
              <a:schemeClr val="accent1">
                <a:shade val="45000"/>
                <a:satMod val="135000"/>
              </a:schemeClr>
              <a:prstClr val="white"/>
            </a:duotone>
          </a:blip>
          <a:stretch>
            <a:fillRect/>
          </a:stretch>
        </p:blipFill>
        <p:spPr>
          <a:xfrm>
            <a:off x="0" y="1700808"/>
            <a:ext cx="2528088" cy="2199598"/>
          </a:xfrm>
          <a:prstGeom prst="rect">
            <a:avLst/>
          </a:prstGeom>
          <a:noFill/>
          <a:ln>
            <a:noFill/>
          </a:ln>
        </p:spPr>
      </p:pic>
      <p:sp>
        <p:nvSpPr>
          <p:cNvPr id="3" name="Rectangle 2"/>
          <p:cNvSpPr/>
          <p:nvPr/>
        </p:nvSpPr>
        <p:spPr>
          <a:xfrm>
            <a:off x="444749" y="2517305"/>
            <a:ext cx="1638590" cy="461665"/>
          </a:xfrm>
          <a:prstGeom prst="rect">
            <a:avLst/>
          </a:prstGeom>
        </p:spPr>
        <p:txBody>
          <a:bodyPr wrap="none">
            <a:spAutoFit/>
          </a:bodyPr>
          <a:lstStyle/>
          <a:p>
            <a:pPr algn="ctr">
              <a:spcBef>
                <a:spcPts val="0"/>
              </a:spcBef>
            </a:pPr>
            <a:r>
              <a:rPr lang="en-GB" sz="2400" dirty="0"/>
              <a:t>Theme </a:t>
            </a:r>
            <a:r>
              <a:rPr lang="en-GB" sz="2400" dirty="0" err="1"/>
              <a:t>etc</a:t>
            </a:r>
            <a:endParaRPr lang="en-GB" sz="2400" dirty="0"/>
          </a:p>
        </p:txBody>
      </p:sp>
      <p:sp>
        <p:nvSpPr>
          <p:cNvPr id="4" name="Rounded Rectangular Callout 3"/>
          <p:cNvSpPr/>
          <p:nvPr/>
        </p:nvSpPr>
        <p:spPr>
          <a:xfrm>
            <a:off x="4950743" y="1407840"/>
            <a:ext cx="3312368" cy="1512168"/>
          </a:xfrm>
          <a:prstGeom prst="wedgeRoundRectCallout">
            <a:avLst>
              <a:gd name="adj1" fmla="val -43152"/>
              <a:gd name="adj2" fmla="val 84372"/>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Quote</a:t>
            </a:r>
          </a:p>
        </p:txBody>
      </p:sp>
      <p:sp>
        <p:nvSpPr>
          <p:cNvPr id="8" name="Rounded Rectangular Callout 7"/>
          <p:cNvSpPr/>
          <p:nvPr/>
        </p:nvSpPr>
        <p:spPr>
          <a:xfrm>
            <a:off x="2596373" y="3874421"/>
            <a:ext cx="3312368" cy="1512168"/>
          </a:xfrm>
          <a:prstGeom prst="wedgeRoundRectCallout">
            <a:avLst>
              <a:gd name="adj1" fmla="val 43189"/>
              <a:gd name="adj2" fmla="val 112677"/>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Quote</a:t>
            </a:r>
          </a:p>
        </p:txBody>
      </p:sp>
    </p:spTree>
    <p:extLst>
      <p:ext uri="{BB962C8B-B14F-4D97-AF65-F5344CB8AC3E}">
        <p14:creationId xmlns:p14="http://schemas.microsoft.com/office/powerpoint/2010/main" val="912942859"/>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sought to turn these into insights by asking?</a:t>
            </a:r>
          </a:p>
        </p:txBody>
      </p:sp>
      <p:sp>
        <p:nvSpPr>
          <p:cNvPr id="3" name="Content Placeholder 2"/>
          <p:cNvSpPr>
            <a:spLocks noGrp="1"/>
          </p:cNvSpPr>
          <p:nvPr>
            <p:ph idx="1"/>
          </p:nvPr>
        </p:nvSpPr>
        <p:spPr>
          <a:xfrm>
            <a:off x="2047509" y="2060848"/>
            <a:ext cx="7075487" cy="5246462"/>
          </a:xfrm>
        </p:spPr>
        <p:txBody>
          <a:bodyPr/>
          <a:lstStyle/>
          <a:p>
            <a:pPr>
              <a:buSzPct val="65000"/>
              <a:buFont typeface="LucidaGrande" charset="0"/>
              <a:buChar char="▶︎"/>
            </a:pPr>
            <a:r>
              <a:rPr lang="en-GB" sz="2400" dirty="0">
                <a:effectLst/>
              </a:rPr>
              <a:t>What does each theme mean? </a:t>
            </a:r>
          </a:p>
          <a:p>
            <a:pPr>
              <a:buSzPct val="65000"/>
              <a:buFont typeface="LucidaGrande" charset="0"/>
              <a:buChar char="▶︎"/>
            </a:pPr>
            <a:r>
              <a:rPr lang="en-GB" sz="2400" dirty="0">
                <a:effectLst/>
              </a:rPr>
              <a:t>What has led it to be important? </a:t>
            </a:r>
          </a:p>
          <a:p>
            <a:pPr>
              <a:buSzPct val="65000"/>
              <a:buFont typeface="LucidaGrande" charset="0"/>
              <a:buChar char="▶︎"/>
            </a:pPr>
            <a:r>
              <a:rPr lang="en-GB" sz="2400" dirty="0">
                <a:effectLst/>
              </a:rPr>
              <a:t>What has caused it to occur? </a:t>
            </a:r>
          </a:p>
          <a:p>
            <a:pPr>
              <a:buSzPct val="65000"/>
              <a:buFont typeface="LucidaGrande" charset="0"/>
              <a:buChar char="▶︎"/>
            </a:pPr>
            <a:r>
              <a:rPr lang="en-GB" sz="2400" dirty="0">
                <a:effectLst/>
              </a:rPr>
              <a:t>What role might the leadership have played in this?</a:t>
            </a:r>
          </a:p>
          <a:p>
            <a:pPr lvl="0">
              <a:buSzPct val="65000"/>
              <a:buFont typeface="LucidaGrande" charset="0"/>
              <a:buChar char="▶︎"/>
            </a:pPr>
            <a:r>
              <a:rPr lang="en-GB" sz="2400" dirty="0">
                <a:effectLst/>
              </a:rPr>
              <a:t>What is the implication of the theme - this is the insight statement</a:t>
            </a:r>
          </a:p>
        </p:txBody>
      </p:sp>
    </p:spTree>
    <p:extLst>
      <p:ext uri="{BB962C8B-B14F-4D97-AF65-F5344CB8AC3E}">
        <p14:creationId xmlns:p14="http://schemas.microsoft.com/office/powerpoint/2010/main" val="137405698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Shape 112"/>
          <p:cNvSpPr/>
          <p:nvPr/>
        </p:nvSpPr>
        <p:spPr>
          <a:xfrm>
            <a:off x="5065600" y="836712"/>
            <a:ext cx="3799550" cy="532859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pPr>
            <a:endParaRPr/>
          </a:p>
        </p:txBody>
      </p:sp>
      <p:sp>
        <p:nvSpPr>
          <p:cNvPr id="113" name="Shape 113"/>
          <p:cNvSpPr txBox="1">
            <a:spLocks noGrp="1"/>
          </p:cNvSpPr>
          <p:nvPr>
            <p:ph type="subTitle" idx="1"/>
          </p:nvPr>
        </p:nvSpPr>
        <p:spPr>
          <a:xfrm>
            <a:off x="539552" y="268697"/>
            <a:ext cx="4810800" cy="426600"/>
          </a:xfrm>
          <a:prstGeom prst="rect">
            <a:avLst/>
          </a:prstGeom>
        </p:spPr>
        <p:txBody>
          <a:bodyPr vert="horz" wrap="square" lIns="91425" tIns="91425" rIns="91425" bIns="91425" numCol="1" anchor="t" anchorCtr="0" compatLnSpc="1">
            <a:prstTxWarp prst="textNoShape">
              <a:avLst/>
            </a:prstTxWarp>
            <a:noAutofit/>
          </a:bodyPr>
          <a:lstStyle/>
          <a:p>
            <a:pPr algn="l">
              <a:spcBef>
                <a:spcPts val="0"/>
              </a:spcBef>
            </a:pPr>
            <a:r>
              <a:rPr lang="en-GB" b="1" dirty="0"/>
              <a:t>Key insight 1 </a:t>
            </a:r>
          </a:p>
        </p:txBody>
      </p:sp>
      <p:sp>
        <p:nvSpPr>
          <p:cNvPr id="114" name="Shape 114"/>
          <p:cNvSpPr txBox="1"/>
          <p:nvPr/>
        </p:nvSpPr>
        <p:spPr>
          <a:xfrm>
            <a:off x="539552" y="1376772"/>
            <a:ext cx="4393800" cy="4248472"/>
          </a:xfrm>
          <a:prstGeom prst="rect">
            <a:avLst/>
          </a:prstGeom>
          <a:noFill/>
          <a:ln>
            <a:noFill/>
          </a:ln>
        </p:spPr>
        <p:txBody>
          <a:bodyPr lIns="91425" tIns="91425" rIns="91425" bIns="91425" anchor="t" anchorCtr="0">
            <a:noAutofit/>
          </a:bodyPr>
          <a:lstStyle/>
          <a:p>
            <a:pPr>
              <a:lnSpc>
                <a:spcPct val="138000"/>
              </a:lnSpc>
              <a:spcBef>
                <a:spcPts val="0"/>
              </a:spcBef>
            </a:pPr>
            <a:r>
              <a:rPr lang="en-GB" sz="2400" b="1" dirty="0">
                <a:solidFill>
                  <a:schemeClr val="dk1"/>
                </a:solidFill>
                <a:latin typeface="+mj-lt"/>
                <a:ea typeface="Varela Round"/>
                <a:cs typeface="Varela Round"/>
                <a:sym typeface="Varela Round"/>
              </a:rPr>
              <a:t>Theme</a:t>
            </a:r>
          </a:p>
          <a:p>
            <a:pPr marL="342900" indent="-342900">
              <a:lnSpc>
                <a:spcPct val="138000"/>
              </a:lnSpc>
              <a:spcBef>
                <a:spcPts val="0"/>
              </a:spcBef>
              <a:buFont typeface="Arial" charset="0"/>
              <a:buChar char="•"/>
            </a:pPr>
            <a:r>
              <a:rPr lang="en-GB" sz="2400" b="1" dirty="0">
                <a:solidFill>
                  <a:schemeClr val="dk1"/>
                </a:solidFill>
                <a:latin typeface="+mj-lt"/>
                <a:ea typeface="Varela Round"/>
                <a:cs typeface="Varela Round"/>
                <a:sym typeface="Varela Round"/>
              </a:rPr>
              <a:t>x</a:t>
            </a:r>
          </a:p>
          <a:p>
            <a:pPr>
              <a:lnSpc>
                <a:spcPct val="138000"/>
              </a:lnSpc>
              <a:spcBef>
                <a:spcPts val="0"/>
              </a:spcBef>
            </a:pPr>
            <a:endParaRPr lang="en-GB" sz="2400" b="1" dirty="0">
              <a:solidFill>
                <a:schemeClr val="dk1"/>
              </a:solidFill>
              <a:latin typeface="+mj-lt"/>
              <a:ea typeface="Varela Round"/>
              <a:cs typeface="Varela Round"/>
              <a:sym typeface="Varela Round"/>
            </a:endParaRPr>
          </a:p>
          <a:p>
            <a:pPr>
              <a:lnSpc>
                <a:spcPct val="138000"/>
              </a:lnSpc>
              <a:spcBef>
                <a:spcPts val="0"/>
              </a:spcBef>
            </a:pPr>
            <a:endParaRPr lang="en-GB" sz="2400" b="1" dirty="0">
              <a:solidFill>
                <a:schemeClr val="dk1"/>
              </a:solidFill>
              <a:latin typeface="+mj-lt"/>
              <a:ea typeface="Varela Round"/>
              <a:cs typeface="Varela Round"/>
              <a:sym typeface="Varela Round"/>
            </a:endParaRPr>
          </a:p>
          <a:p>
            <a:pPr>
              <a:lnSpc>
                <a:spcPct val="138000"/>
              </a:lnSpc>
              <a:spcBef>
                <a:spcPts val="0"/>
              </a:spcBef>
            </a:pPr>
            <a:endParaRPr lang="en-GB" sz="2400" b="1" dirty="0">
              <a:solidFill>
                <a:schemeClr val="dk1"/>
              </a:solidFill>
              <a:latin typeface="+mj-lt"/>
              <a:ea typeface="Varela Round"/>
              <a:cs typeface="Varela Round"/>
              <a:sym typeface="Varela Round"/>
            </a:endParaRPr>
          </a:p>
          <a:p>
            <a:pPr>
              <a:lnSpc>
                <a:spcPct val="138000"/>
              </a:lnSpc>
              <a:spcBef>
                <a:spcPts val="0"/>
              </a:spcBef>
            </a:pPr>
            <a:r>
              <a:rPr lang="en-GB" sz="2400" b="1" dirty="0">
                <a:solidFill>
                  <a:srgbClr val="7030A0"/>
                </a:solidFill>
                <a:latin typeface="+mj-lt"/>
                <a:ea typeface="Varela Round"/>
                <a:cs typeface="Varela Round"/>
                <a:sym typeface="Varela Round"/>
              </a:rPr>
              <a:t>Insight</a:t>
            </a:r>
          </a:p>
          <a:p>
            <a:pPr marL="342900" indent="-342900">
              <a:lnSpc>
                <a:spcPct val="138000"/>
              </a:lnSpc>
              <a:spcBef>
                <a:spcPts val="0"/>
              </a:spcBef>
              <a:buFont typeface="Arial" charset="0"/>
              <a:buChar char="•"/>
            </a:pPr>
            <a:r>
              <a:rPr lang="en-GB" sz="2400" b="1" dirty="0">
                <a:solidFill>
                  <a:srgbClr val="7030A0"/>
                </a:solidFill>
                <a:latin typeface="+mj-lt"/>
                <a:ea typeface="Varela Round"/>
                <a:cs typeface="Varela Round"/>
                <a:sym typeface="Varela Round"/>
              </a:rPr>
              <a:t>x</a:t>
            </a:r>
            <a:endParaRPr lang="en-GB" sz="2400" dirty="0">
              <a:solidFill>
                <a:srgbClr val="7030A0"/>
              </a:solidFill>
              <a:latin typeface="+mj-lt"/>
              <a:ea typeface="Varela Round"/>
              <a:cs typeface="Varela Round"/>
              <a:sym typeface="Varela Round"/>
            </a:endParaRPr>
          </a:p>
        </p:txBody>
      </p:sp>
      <p:sp>
        <p:nvSpPr>
          <p:cNvPr id="115" name="Shape 115"/>
          <p:cNvSpPr/>
          <p:nvPr/>
        </p:nvSpPr>
        <p:spPr>
          <a:xfrm>
            <a:off x="5220072" y="2276872"/>
            <a:ext cx="3435300" cy="2061000"/>
          </a:xfrm>
          <a:prstGeom prst="wedgeEllipseCallout">
            <a:avLst>
              <a:gd name="adj1" fmla="val -20833"/>
              <a:gd name="adj2" fmla="val 62500"/>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38000"/>
              </a:lnSpc>
              <a:spcBef>
                <a:spcPts val="0"/>
              </a:spcBef>
              <a:buClr>
                <a:schemeClr val="dk1"/>
              </a:buClr>
              <a:buSzPct val="100000"/>
            </a:pPr>
            <a:r>
              <a:rPr lang="en-GB" sz="2000" dirty="0">
                <a:solidFill>
                  <a:schemeClr val="dk1"/>
                </a:solidFill>
              </a:rPr>
              <a:t>Quote</a:t>
            </a:r>
          </a:p>
        </p:txBody>
      </p:sp>
    </p:spTree>
    <p:extLst>
      <p:ext uri="{BB962C8B-B14F-4D97-AF65-F5344CB8AC3E}">
        <p14:creationId xmlns:p14="http://schemas.microsoft.com/office/powerpoint/2010/main" val="2137668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Shape 112"/>
          <p:cNvSpPr/>
          <p:nvPr/>
        </p:nvSpPr>
        <p:spPr>
          <a:xfrm>
            <a:off x="5065600" y="836712"/>
            <a:ext cx="3799550" cy="532859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pPr>
            <a:endParaRPr/>
          </a:p>
        </p:txBody>
      </p:sp>
      <p:sp>
        <p:nvSpPr>
          <p:cNvPr id="113" name="Shape 113"/>
          <p:cNvSpPr txBox="1">
            <a:spLocks noGrp="1"/>
          </p:cNvSpPr>
          <p:nvPr>
            <p:ph type="subTitle" idx="1"/>
          </p:nvPr>
        </p:nvSpPr>
        <p:spPr>
          <a:xfrm>
            <a:off x="539552" y="268697"/>
            <a:ext cx="4810800" cy="426600"/>
          </a:xfrm>
          <a:prstGeom prst="rect">
            <a:avLst/>
          </a:prstGeom>
        </p:spPr>
        <p:txBody>
          <a:bodyPr vert="horz" wrap="square" lIns="91425" tIns="91425" rIns="91425" bIns="91425" numCol="1" anchor="t" anchorCtr="0" compatLnSpc="1">
            <a:prstTxWarp prst="textNoShape">
              <a:avLst/>
            </a:prstTxWarp>
            <a:noAutofit/>
          </a:bodyPr>
          <a:lstStyle/>
          <a:p>
            <a:pPr algn="l">
              <a:spcBef>
                <a:spcPts val="0"/>
              </a:spcBef>
            </a:pPr>
            <a:r>
              <a:rPr lang="en-GB" b="1" dirty="0"/>
              <a:t>Key insight 2 </a:t>
            </a:r>
          </a:p>
        </p:txBody>
      </p:sp>
      <p:sp>
        <p:nvSpPr>
          <p:cNvPr id="115" name="Shape 115"/>
          <p:cNvSpPr/>
          <p:nvPr/>
        </p:nvSpPr>
        <p:spPr>
          <a:xfrm>
            <a:off x="5220072" y="2276872"/>
            <a:ext cx="3435300" cy="2061000"/>
          </a:xfrm>
          <a:prstGeom prst="wedgeEllipseCallout">
            <a:avLst>
              <a:gd name="adj1" fmla="val -20833"/>
              <a:gd name="adj2" fmla="val 62500"/>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38000"/>
              </a:lnSpc>
              <a:spcBef>
                <a:spcPts val="0"/>
              </a:spcBef>
              <a:buClr>
                <a:schemeClr val="dk1"/>
              </a:buClr>
              <a:buSzPct val="100000"/>
            </a:pPr>
            <a:r>
              <a:rPr lang="en-GB" sz="2000" dirty="0">
                <a:solidFill>
                  <a:schemeClr val="dk1"/>
                </a:solidFill>
              </a:rPr>
              <a:t>Quote</a:t>
            </a:r>
          </a:p>
        </p:txBody>
      </p:sp>
      <p:sp>
        <p:nvSpPr>
          <p:cNvPr id="7" name="Shape 114"/>
          <p:cNvSpPr txBox="1"/>
          <p:nvPr/>
        </p:nvSpPr>
        <p:spPr>
          <a:xfrm>
            <a:off x="539552" y="1376772"/>
            <a:ext cx="4393800" cy="4248472"/>
          </a:xfrm>
          <a:prstGeom prst="rect">
            <a:avLst/>
          </a:prstGeom>
          <a:noFill/>
          <a:ln>
            <a:noFill/>
          </a:ln>
        </p:spPr>
        <p:txBody>
          <a:bodyPr lIns="91425" tIns="91425" rIns="91425" bIns="91425" anchor="t" anchorCtr="0">
            <a:noAutofit/>
          </a:bodyPr>
          <a:lstStyle/>
          <a:p>
            <a:pPr>
              <a:lnSpc>
                <a:spcPct val="138000"/>
              </a:lnSpc>
              <a:spcBef>
                <a:spcPts val="0"/>
              </a:spcBef>
            </a:pPr>
            <a:r>
              <a:rPr lang="en-GB" sz="2400" b="1" dirty="0">
                <a:solidFill>
                  <a:schemeClr val="dk1"/>
                </a:solidFill>
                <a:latin typeface="+mj-lt"/>
                <a:ea typeface="Varela Round"/>
                <a:cs typeface="Varela Round"/>
                <a:sym typeface="Varela Round"/>
              </a:rPr>
              <a:t>Theme</a:t>
            </a:r>
          </a:p>
          <a:p>
            <a:pPr marL="342900" indent="-342900">
              <a:lnSpc>
                <a:spcPct val="138000"/>
              </a:lnSpc>
              <a:spcBef>
                <a:spcPts val="0"/>
              </a:spcBef>
              <a:buFont typeface="Arial" charset="0"/>
              <a:buChar char="•"/>
            </a:pPr>
            <a:r>
              <a:rPr lang="en-GB" sz="2400" b="1" dirty="0">
                <a:solidFill>
                  <a:schemeClr val="dk1"/>
                </a:solidFill>
                <a:latin typeface="+mj-lt"/>
                <a:ea typeface="Varela Round"/>
                <a:cs typeface="Varela Round"/>
                <a:sym typeface="Varela Round"/>
              </a:rPr>
              <a:t>x</a:t>
            </a:r>
          </a:p>
          <a:p>
            <a:pPr>
              <a:lnSpc>
                <a:spcPct val="138000"/>
              </a:lnSpc>
              <a:spcBef>
                <a:spcPts val="0"/>
              </a:spcBef>
            </a:pPr>
            <a:endParaRPr lang="en-GB" sz="2400" b="1" dirty="0">
              <a:solidFill>
                <a:schemeClr val="dk1"/>
              </a:solidFill>
              <a:latin typeface="+mj-lt"/>
              <a:ea typeface="Varela Round"/>
              <a:cs typeface="Varela Round"/>
              <a:sym typeface="Varela Round"/>
            </a:endParaRPr>
          </a:p>
          <a:p>
            <a:pPr>
              <a:lnSpc>
                <a:spcPct val="138000"/>
              </a:lnSpc>
              <a:spcBef>
                <a:spcPts val="0"/>
              </a:spcBef>
            </a:pPr>
            <a:endParaRPr lang="en-GB" sz="2400" b="1" dirty="0">
              <a:solidFill>
                <a:schemeClr val="dk1"/>
              </a:solidFill>
              <a:latin typeface="+mj-lt"/>
              <a:ea typeface="Varela Round"/>
              <a:cs typeface="Varela Round"/>
              <a:sym typeface="Varela Round"/>
            </a:endParaRPr>
          </a:p>
          <a:p>
            <a:pPr>
              <a:lnSpc>
                <a:spcPct val="138000"/>
              </a:lnSpc>
              <a:spcBef>
                <a:spcPts val="0"/>
              </a:spcBef>
            </a:pPr>
            <a:endParaRPr lang="en-GB" sz="2400" b="1" dirty="0">
              <a:solidFill>
                <a:schemeClr val="dk1"/>
              </a:solidFill>
              <a:latin typeface="+mj-lt"/>
              <a:ea typeface="Varela Round"/>
              <a:cs typeface="Varela Round"/>
              <a:sym typeface="Varela Round"/>
            </a:endParaRPr>
          </a:p>
          <a:p>
            <a:pPr>
              <a:lnSpc>
                <a:spcPct val="138000"/>
              </a:lnSpc>
              <a:spcBef>
                <a:spcPts val="0"/>
              </a:spcBef>
            </a:pPr>
            <a:r>
              <a:rPr lang="en-GB" sz="2400" b="1" dirty="0">
                <a:solidFill>
                  <a:srgbClr val="7030A0"/>
                </a:solidFill>
                <a:latin typeface="+mj-lt"/>
                <a:ea typeface="Varela Round"/>
                <a:cs typeface="Varela Round"/>
                <a:sym typeface="Varela Round"/>
              </a:rPr>
              <a:t>Insight</a:t>
            </a:r>
          </a:p>
          <a:p>
            <a:pPr marL="342900" indent="-342900">
              <a:lnSpc>
                <a:spcPct val="138000"/>
              </a:lnSpc>
              <a:spcBef>
                <a:spcPts val="0"/>
              </a:spcBef>
              <a:buFont typeface="Arial" charset="0"/>
              <a:buChar char="•"/>
            </a:pPr>
            <a:r>
              <a:rPr lang="en-GB" sz="2400" b="1" dirty="0">
                <a:solidFill>
                  <a:srgbClr val="7030A0"/>
                </a:solidFill>
                <a:latin typeface="+mj-lt"/>
                <a:ea typeface="Varela Round"/>
                <a:cs typeface="Varela Round"/>
                <a:sym typeface="Varela Round"/>
              </a:rPr>
              <a:t>x</a:t>
            </a:r>
            <a:endParaRPr lang="en-GB" sz="2400" dirty="0">
              <a:solidFill>
                <a:srgbClr val="7030A0"/>
              </a:solidFill>
              <a:latin typeface="+mj-lt"/>
              <a:ea typeface="Varela Round"/>
              <a:cs typeface="Varela Round"/>
              <a:sym typeface="Varela Round"/>
            </a:endParaRPr>
          </a:p>
        </p:txBody>
      </p:sp>
    </p:spTree>
    <p:extLst>
      <p:ext uri="{BB962C8B-B14F-4D97-AF65-F5344CB8AC3E}">
        <p14:creationId xmlns:p14="http://schemas.microsoft.com/office/powerpoint/2010/main" val="1815295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Shape 112"/>
          <p:cNvSpPr/>
          <p:nvPr/>
        </p:nvSpPr>
        <p:spPr>
          <a:xfrm>
            <a:off x="5065600" y="836712"/>
            <a:ext cx="3799550" cy="532859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pPr>
            <a:endParaRPr/>
          </a:p>
        </p:txBody>
      </p:sp>
      <p:sp>
        <p:nvSpPr>
          <p:cNvPr id="113" name="Shape 113"/>
          <p:cNvSpPr txBox="1">
            <a:spLocks noGrp="1"/>
          </p:cNvSpPr>
          <p:nvPr>
            <p:ph type="subTitle" idx="1"/>
          </p:nvPr>
        </p:nvSpPr>
        <p:spPr>
          <a:xfrm>
            <a:off x="539552" y="268697"/>
            <a:ext cx="4810800" cy="426600"/>
          </a:xfrm>
          <a:prstGeom prst="rect">
            <a:avLst/>
          </a:prstGeom>
        </p:spPr>
        <p:txBody>
          <a:bodyPr vert="horz" wrap="square" lIns="91425" tIns="91425" rIns="91425" bIns="91425" numCol="1" anchor="t" anchorCtr="0" compatLnSpc="1">
            <a:prstTxWarp prst="textNoShape">
              <a:avLst/>
            </a:prstTxWarp>
            <a:noAutofit/>
          </a:bodyPr>
          <a:lstStyle/>
          <a:p>
            <a:pPr algn="l">
              <a:spcBef>
                <a:spcPts val="0"/>
              </a:spcBef>
            </a:pPr>
            <a:r>
              <a:rPr lang="en-GB" b="1" dirty="0"/>
              <a:t>Key insight 3 </a:t>
            </a:r>
          </a:p>
        </p:txBody>
      </p:sp>
      <p:sp>
        <p:nvSpPr>
          <p:cNvPr id="115" name="Shape 115"/>
          <p:cNvSpPr/>
          <p:nvPr/>
        </p:nvSpPr>
        <p:spPr>
          <a:xfrm>
            <a:off x="5220072" y="2276872"/>
            <a:ext cx="3435300" cy="2061000"/>
          </a:xfrm>
          <a:prstGeom prst="wedgeEllipseCallout">
            <a:avLst>
              <a:gd name="adj1" fmla="val -20833"/>
              <a:gd name="adj2" fmla="val 62500"/>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38000"/>
              </a:lnSpc>
              <a:spcBef>
                <a:spcPts val="0"/>
              </a:spcBef>
              <a:buClr>
                <a:schemeClr val="dk1"/>
              </a:buClr>
              <a:buSzPct val="100000"/>
            </a:pPr>
            <a:r>
              <a:rPr lang="en-GB" sz="2000" dirty="0">
                <a:solidFill>
                  <a:schemeClr val="dk1"/>
                </a:solidFill>
              </a:rPr>
              <a:t>Quote</a:t>
            </a:r>
          </a:p>
        </p:txBody>
      </p:sp>
      <p:sp>
        <p:nvSpPr>
          <p:cNvPr id="7" name="Shape 114"/>
          <p:cNvSpPr txBox="1"/>
          <p:nvPr/>
        </p:nvSpPr>
        <p:spPr>
          <a:xfrm>
            <a:off x="539552" y="1376772"/>
            <a:ext cx="4393800" cy="4248472"/>
          </a:xfrm>
          <a:prstGeom prst="rect">
            <a:avLst/>
          </a:prstGeom>
          <a:noFill/>
          <a:ln>
            <a:noFill/>
          </a:ln>
        </p:spPr>
        <p:txBody>
          <a:bodyPr lIns="91425" tIns="91425" rIns="91425" bIns="91425" anchor="t" anchorCtr="0">
            <a:noAutofit/>
          </a:bodyPr>
          <a:lstStyle/>
          <a:p>
            <a:pPr>
              <a:lnSpc>
                <a:spcPct val="138000"/>
              </a:lnSpc>
              <a:spcBef>
                <a:spcPts val="0"/>
              </a:spcBef>
            </a:pPr>
            <a:r>
              <a:rPr lang="en-GB" sz="2400" b="1" dirty="0">
                <a:solidFill>
                  <a:schemeClr val="dk1"/>
                </a:solidFill>
                <a:latin typeface="+mj-lt"/>
                <a:ea typeface="Varela Round"/>
                <a:cs typeface="Varela Round"/>
                <a:sym typeface="Varela Round"/>
              </a:rPr>
              <a:t>Theme</a:t>
            </a:r>
          </a:p>
          <a:p>
            <a:pPr marL="342900" indent="-342900">
              <a:lnSpc>
                <a:spcPct val="138000"/>
              </a:lnSpc>
              <a:spcBef>
                <a:spcPts val="0"/>
              </a:spcBef>
              <a:buFont typeface="Arial" charset="0"/>
              <a:buChar char="•"/>
            </a:pPr>
            <a:r>
              <a:rPr lang="en-GB" sz="2400" b="1" dirty="0">
                <a:solidFill>
                  <a:schemeClr val="dk1"/>
                </a:solidFill>
                <a:latin typeface="+mj-lt"/>
                <a:ea typeface="Varela Round"/>
                <a:cs typeface="Varela Round"/>
                <a:sym typeface="Varela Round"/>
              </a:rPr>
              <a:t>x</a:t>
            </a:r>
          </a:p>
          <a:p>
            <a:pPr>
              <a:lnSpc>
                <a:spcPct val="138000"/>
              </a:lnSpc>
              <a:spcBef>
                <a:spcPts val="0"/>
              </a:spcBef>
            </a:pPr>
            <a:endParaRPr lang="en-GB" sz="2400" b="1" dirty="0">
              <a:solidFill>
                <a:schemeClr val="dk1"/>
              </a:solidFill>
              <a:latin typeface="+mj-lt"/>
              <a:ea typeface="Varela Round"/>
              <a:cs typeface="Varela Round"/>
              <a:sym typeface="Varela Round"/>
            </a:endParaRPr>
          </a:p>
          <a:p>
            <a:pPr>
              <a:lnSpc>
                <a:spcPct val="138000"/>
              </a:lnSpc>
              <a:spcBef>
                <a:spcPts val="0"/>
              </a:spcBef>
            </a:pPr>
            <a:endParaRPr lang="en-GB" sz="2400" b="1" dirty="0">
              <a:solidFill>
                <a:schemeClr val="dk1"/>
              </a:solidFill>
              <a:latin typeface="+mj-lt"/>
              <a:ea typeface="Varela Round"/>
              <a:cs typeface="Varela Round"/>
              <a:sym typeface="Varela Round"/>
            </a:endParaRPr>
          </a:p>
          <a:p>
            <a:pPr>
              <a:lnSpc>
                <a:spcPct val="138000"/>
              </a:lnSpc>
              <a:spcBef>
                <a:spcPts val="0"/>
              </a:spcBef>
            </a:pPr>
            <a:endParaRPr lang="en-GB" sz="2400" b="1" dirty="0">
              <a:solidFill>
                <a:schemeClr val="dk1"/>
              </a:solidFill>
              <a:latin typeface="+mj-lt"/>
              <a:ea typeface="Varela Round"/>
              <a:cs typeface="Varela Round"/>
              <a:sym typeface="Varela Round"/>
            </a:endParaRPr>
          </a:p>
          <a:p>
            <a:pPr>
              <a:lnSpc>
                <a:spcPct val="138000"/>
              </a:lnSpc>
              <a:spcBef>
                <a:spcPts val="0"/>
              </a:spcBef>
            </a:pPr>
            <a:r>
              <a:rPr lang="en-GB" sz="2400" b="1" dirty="0">
                <a:solidFill>
                  <a:srgbClr val="7030A0"/>
                </a:solidFill>
                <a:latin typeface="+mj-lt"/>
                <a:ea typeface="Varela Round"/>
                <a:cs typeface="Varela Round"/>
                <a:sym typeface="Varela Round"/>
              </a:rPr>
              <a:t>Insight</a:t>
            </a:r>
          </a:p>
          <a:p>
            <a:pPr marL="342900" indent="-342900">
              <a:lnSpc>
                <a:spcPct val="138000"/>
              </a:lnSpc>
              <a:spcBef>
                <a:spcPts val="0"/>
              </a:spcBef>
              <a:buFont typeface="Arial" charset="0"/>
              <a:buChar char="•"/>
            </a:pPr>
            <a:r>
              <a:rPr lang="en-GB" sz="2400" b="1" dirty="0">
                <a:solidFill>
                  <a:srgbClr val="7030A0"/>
                </a:solidFill>
                <a:latin typeface="+mj-lt"/>
                <a:ea typeface="Varela Round"/>
                <a:cs typeface="Varela Round"/>
                <a:sym typeface="Varela Round"/>
              </a:rPr>
              <a:t>x</a:t>
            </a:r>
            <a:endParaRPr lang="en-GB" sz="2400" dirty="0">
              <a:solidFill>
                <a:srgbClr val="7030A0"/>
              </a:solidFill>
              <a:latin typeface="+mj-lt"/>
              <a:ea typeface="Varela Round"/>
              <a:cs typeface="Varela Round"/>
              <a:sym typeface="Varela Round"/>
            </a:endParaRPr>
          </a:p>
        </p:txBody>
      </p:sp>
    </p:spTree>
    <p:extLst>
      <p:ext uri="{BB962C8B-B14F-4D97-AF65-F5344CB8AC3E}">
        <p14:creationId xmlns:p14="http://schemas.microsoft.com/office/powerpoint/2010/main" val="1335884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Shape 112"/>
          <p:cNvSpPr/>
          <p:nvPr/>
        </p:nvSpPr>
        <p:spPr>
          <a:xfrm>
            <a:off x="5065600" y="836712"/>
            <a:ext cx="3799550" cy="532859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pPr>
            <a:endParaRPr/>
          </a:p>
        </p:txBody>
      </p:sp>
      <p:sp>
        <p:nvSpPr>
          <p:cNvPr id="113" name="Shape 113"/>
          <p:cNvSpPr txBox="1">
            <a:spLocks noGrp="1"/>
          </p:cNvSpPr>
          <p:nvPr>
            <p:ph type="subTitle" idx="1"/>
          </p:nvPr>
        </p:nvSpPr>
        <p:spPr>
          <a:xfrm>
            <a:off x="539552" y="268697"/>
            <a:ext cx="4810800" cy="426600"/>
          </a:xfrm>
          <a:prstGeom prst="rect">
            <a:avLst/>
          </a:prstGeom>
        </p:spPr>
        <p:txBody>
          <a:bodyPr vert="horz" wrap="square" lIns="91425" tIns="91425" rIns="91425" bIns="91425" numCol="1" anchor="t" anchorCtr="0" compatLnSpc="1">
            <a:prstTxWarp prst="textNoShape">
              <a:avLst/>
            </a:prstTxWarp>
            <a:noAutofit/>
          </a:bodyPr>
          <a:lstStyle/>
          <a:p>
            <a:pPr algn="l">
              <a:spcBef>
                <a:spcPts val="0"/>
              </a:spcBef>
            </a:pPr>
            <a:r>
              <a:rPr lang="en-GB" b="1" dirty="0"/>
              <a:t>Key insight </a:t>
            </a:r>
            <a:r>
              <a:rPr lang="mr-IN" b="1" dirty="0"/>
              <a:t>…</a:t>
            </a:r>
            <a:r>
              <a:rPr lang="en-GB" b="1" dirty="0"/>
              <a:t> </a:t>
            </a:r>
          </a:p>
        </p:txBody>
      </p:sp>
      <p:sp>
        <p:nvSpPr>
          <p:cNvPr id="115" name="Shape 115"/>
          <p:cNvSpPr/>
          <p:nvPr/>
        </p:nvSpPr>
        <p:spPr>
          <a:xfrm>
            <a:off x="5220072" y="2276872"/>
            <a:ext cx="3435300" cy="2061000"/>
          </a:xfrm>
          <a:prstGeom prst="wedgeEllipseCallout">
            <a:avLst>
              <a:gd name="adj1" fmla="val -20833"/>
              <a:gd name="adj2" fmla="val 62500"/>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38000"/>
              </a:lnSpc>
              <a:spcBef>
                <a:spcPts val="0"/>
              </a:spcBef>
              <a:buClr>
                <a:schemeClr val="dk1"/>
              </a:buClr>
              <a:buSzPct val="100000"/>
            </a:pPr>
            <a:r>
              <a:rPr lang="en-GB" sz="2000" dirty="0">
                <a:solidFill>
                  <a:schemeClr val="dk1"/>
                </a:solidFill>
              </a:rPr>
              <a:t>Quote</a:t>
            </a:r>
          </a:p>
        </p:txBody>
      </p:sp>
      <p:sp>
        <p:nvSpPr>
          <p:cNvPr id="7" name="Shape 114"/>
          <p:cNvSpPr txBox="1"/>
          <p:nvPr/>
        </p:nvSpPr>
        <p:spPr>
          <a:xfrm>
            <a:off x="594564" y="1376772"/>
            <a:ext cx="4393800" cy="4248472"/>
          </a:xfrm>
          <a:prstGeom prst="rect">
            <a:avLst/>
          </a:prstGeom>
          <a:noFill/>
          <a:ln>
            <a:noFill/>
          </a:ln>
        </p:spPr>
        <p:txBody>
          <a:bodyPr lIns="91425" tIns="91425" rIns="91425" bIns="91425" anchor="t" anchorCtr="0">
            <a:noAutofit/>
          </a:bodyPr>
          <a:lstStyle/>
          <a:p>
            <a:pPr>
              <a:lnSpc>
                <a:spcPct val="138000"/>
              </a:lnSpc>
              <a:spcBef>
                <a:spcPts val="0"/>
              </a:spcBef>
            </a:pPr>
            <a:r>
              <a:rPr lang="en-GB" sz="2400" b="1" dirty="0">
                <a:solidFill>
                  <a:schemeClr val="dk1"/>
                </a:solidFill>
                <a:latin typeface="+mj-lt"/>
                <a:ea typeface="Varela Round"/>
                <a:cs typeface="Varela Round"/>
                <a:sym typeface="Varela Round"/>
              </a:rPr>
              <a:t>Theme</a:t>
            </a:r>
          </a:p>
          <a:p>
            <a:pPr marL="342900" indent="-342900">
              <a:lnSpc>
                <a:spcPct val="138000"/>
              </a:lnSpc>
              <a:spcBef>
                <a:spcPts val="0"/>
              </a:spcBef>
              <a:buFont typeface="Arial" charset="0"/>
              <a:buChar char="•"/>
            </a:pPr>
            <a:r>
              <a:rPr lang="en-GB" sz="2400" b="1" dirty="0">
                <a:solidFill>
                  <a:schemeClr val="dk1"/>
                </a:solidFill>
                <a:latin typeface="+mj-lt"/>
                <a:ea typeface="Varela Round"/>
                <a:cs typeface="Varela Round"/>
                <a:sym typeface="Varela Round"/>
              </a:rPr>
              <a:t>x</a:t>
            </a:r>
          </a:p>
          <a:p>
            <a:pPr>
              <a:lnSpc>
                <a:spcPct val="138000"/>
              </a:lnSpc>
              <a:spcBef>
                <a:spcPts val="0"/>
              </a:spcBef>
            </a:pPr>
            <a:endParaRPr lang="en-GB" sz="2400" b="1" dirty="0">
              <a:solidFill>
                <a:schemeClr val="dk1"/>
              </a:solidFill>
              <a:latin typeface="+mj-lt"/>
              <a:ea typeface="Varela Round"/>
              <a:cs typeface="Varela Round"/>
              <a:sym typeface="Varela Round"/>
            </a:endParaRPr>
          </a:p>
          <a:p>
            <a:pPr>
              <a:lnSpc>
                <a:spcPct val="138000"/>
              </a:lnSpc>
              <a:spcBef>
                <a:spcPts val="0"/>
              </a:spcBef>
            </a:pPr>
            <a:endParaRPr lang="en-GB" sz="2400" b="1" dirty="0">
              <a:solidFill>
                <a:schemeClr val="dk1"/>
              </a:solidFill>
              <a:latin typeface="+mj-lt"/>
              <a:ea typeface="Varela Round"/>
              <a:cs typeface="Varela Round"/>
              <a:sym typeface="Varela Round"/>
            </a:endParaRPr>
          </a:p>
          <a:p>
            <a:pPr>
              <a:lnSpc>
                <a:spcPct val="138000"/>
              </a:lnSpc>
              <a:spcBef>
                <a:spcPts val="0"/>
              </a:spcBef>
            </a:pPr>
            <a:endParaRPr lang="en-GB" sz="2400" b="1" dirty="0">
              <a:solidFill>
                <a:schemeClr val="dk1"/>
              </a:solidFill>
              <a:latin typeface="+mj-lt"/>
              <a:ea typeface="Varela Round"/>
              <a:cs typeface="Varela Round"/>
              <a:sym typeface="Varela Round"/>
            </a:endParaRPr>
          </a:p>
          <a:p>
            <a:pPr>
              <a:lnSpc>
                <a:spcPct val="138000"/>
              </a:lnSpc>
              <a:spcBef>
                <a:spcPts val="0"/>
              </a:spcBef>
            </a:pPr>
            <a:r>
              <a:rPr lang="en-GB" sz="2400" b="1" dirty="0">
                <a:solidFill>
                  <a:srgbClr val="7030A0"/>
                </a:solidFill>
                <a:latin typeface="+mj-lt"/>
                <a:ea typeface="Varela Round"/>
                <a:cs typeface="Varela Round"/>
                <a:sym typeface="Varela Round"/>
              </a:rPr>
              <a:t>Insight</a:t>
            </a:r>
          </a:p>
          <a:p>
            <a:pPr marL="342900" indent="-342900">
              <a:lnSpc>
                <a:spcPct val="138000"/>
              </a:lnSpc>
              <a:spcBef>
                <a:spcPts val="0"/>
              </a:spcBef>
              <a:buFont typeface="Arial" charset="0"/>
              <a:buChar char="•"/>
            </a:pPr>
            <a:r>
              <a:rPr lang="en-GB" sz="2400" b="1" dirty="0">
                <a:solidFill>
                  <a:srgbClr val="7030A0"/>
                </a:solidFill>
                <a:latin typeface="+mj-lt"/>
                <a:ea typeface="Varela Round"/>
                <a:cs typeface="Varela Round"/>
                <a:sym typeface="Varela Round"/>
              </a:rPr>
              <a:t>x</a:t>
            </a:r>
            <a:endParaRPr lang="en-GB" sz="2400" dirty="0">
              <a:solidFill>
                <a:srgbClr val="7030A0"/>
              </a:solidFill>
              <a:latin typeface="+mj-lt"/>
              <a:ea typeface="Varela Round"/>
              <a:cs typeface="Varela Round"/>
              <a:sym typeface="Varela Round"/>
            </a:endParaRPr>
          </a:p>
        </p:txBody>
      </p:sp>
    </p:spTree>
    <p:extLst>
      <p:ext uri="{BB962C8B-B14F-4D97-AF65-F5344CB8AC3E}">
        <p14:creationId xmlns:p14="http://schemas.microsoft.com/office/powerpoint/2010/main" val="1082801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179388" y="2590800"/>
            <a:ext cx="8785225" cy="381000"/>
          </a:xfrm>
          <a:ln w="9525"/>
        </p:spPr>
        <p:txBody>
          <a:bodyPr/>
          <a:lstStyle/>
          <a:p>
            <a:br>
              <a:rPr lang="en-US" sz="3600" dirty="0">
                <a:latin typeface="Verdana" pitchFamily="-101" charset="0"/>
                <a:ea typeface="ＭＳ Ｐゴシック" pitchFamily="-101" charset="-128"/>
              </a:rPr>
            </a:br>
            <a:br>
              <a:rPr lang="en-US" dirty="0">
                <a:latin typeface="Verdana" pitchFamily="-101" charset="0"/>
                <a:ea typeface="ＭＳ Ｐゴシック" pitchFamily="-101" charset="-128"/>
              </a:rPr>
            </a:br>
            <a:endParaRPr lang="en-US" dirty="0">
              <a:latin typeface="Verdana" pitchFamily="-101" charset="0"/>
              <a:ea typeface="ＭＳ Ｐゴシック" pitchFamily="-101" charset="-128"/>
            </a:endParaRPr>
          </a:p>
        </p:txBody>
      </p:sp>
      <p:sp>
        <p:nvSpPr>
          <p:cNvPr id="3" name="Subtitle 2"/>
          <p:cNvSpPr>
            <a:spLocks noGrp="1"/>
          </p:cNvSpPr>
          <p:nvPr>
            <p:ph type="subTitle" idx="1"/>
          </p:nvPr>
        </p:nvSpPr>
        <p:spPr>
          <a:xfrm>
            <a:off x="565150" y="3954463"/>
            <a:ext cx="7696200" cy="2057400"/>
          </a:xfrm>
        </p:spPr>
        <p:txBody>
          <a:bodyPr/>
          <a:lstStyle/>
          <a:p>
            <a:pPr>
              <a:buFont typeface="Wingdings" charset="2"/>
              <a:buNone/>
              <a:defRPr/>
            </a:pPr>
            <a:r>
              <a:rPr lang="en-US" sz="4400" b="1" dirty="0">
                <a:effectLst>
                  <a:outerShdw blurRad="38100" dist="38100" dir="2700000" algn="tl">
                    <a:srgbClr val="DDDDDD"/>
                  </a:outerShdw>
                </a:effectLst>
                <a:ea typeface="ＭＳ Ｐゴシック" charset="-128"/>
              </a:rPr>
              <a:t>Reflections and questions</a:t>
            </a:r>
          </a:p>
          <a:p>
            <a:pPr>
              <a:buFont typeface="Wingdings" charset="2"/>
              <a:buNone/>
              <a:defRPr/>
            </a:pPr>
            <a:endParaRPr lang="en-US" sz="2400" dirty="0">
              <a:effectLst>
                <a:outerShdw blurRad="38100" dist="38100" dir="2700000" algn="tl">
                  <a:srgbClr val="DDDDDD"/>
                </a:outerShdw>
              </a:effectLst>
              <a:ea typeface="ＭＳ Ｐゴシック" charset="-128"/>
            </a:endParaRPr>
          </a:p>
        </p:txBody>
      </p:sp>
      <p:sp>
        <p:nvSpPr>
          <p:cNvPr id="4" name="Slide Number Placeholder 3"/>
          <p:cNvSpPr>
            <a:spLocks noGrp="1"/>
          </p:cNvSpPr>
          <p:nvPr>
            <p:ph type="sldNum" sz="quarter" idx="10"/>
          </p:nvPr>
        </p:nvSpPr>
        <p:spPr>
          <a:xfrm>
            <a:off x="6765925" y="6356350"/>
            <a:ext cx="2133600" cy="365125"/>
          </a:xfrm>
        </p:spPr>
        <p:txBody>
          <a:bodyPr/>
          <a:lstStyle/>
          <a:p>
            <a:pPr>
              <a:defRPr/>
            </a:pPr>
            <a:fld id="{1675F87F-FF37-F34A-914A-938602B7839C}" type="slidenum">
              <a:rPr lang="en-US">
                <a:solidFill>
                  <a:schemeClr val="tx1"/>
                </a:solidFill>
              </a:rPr>
              <a:pPr>
                <a:defRPr/>
              </a:pPr>
              <a:t>18</a:t>
            </a:fld>
            <a:endParaRPr lang="en-US">
              <a:solidFill>
                <a:schemeClr val="tx1"/>
              </a:solidFill>
            </a:endParaRPr>
          </a:p>
        </p:txBody>
      </p:sp>
      <p:sp>
        <p:nvSpPr>
          <p:cNvPr id="14341" name="TextBox 4"/>
          <p:cNvSpPr txBox="1">
            <a:spLocks noChangeArrowheads="1"/>
          </p:cNvSpPr>
          <p:nvPr/>
        </p:nvSpPr>
        <p:spPr bwMode="auto">
          <a:xfrm>
            <a:off x="1511300" y="1981200"/>
            <a:ext cx="5955476" cy="646331"/>
          </a:xfrm>
          <a:prstGeom prst="rect">
            <a:avLst/>
          </a:prstGeom>
          <a:noFill/>
          <a:ln w="9525">
            <a:noFill/>
            <a:miter lim="800000"/>
            <a:headEnd/>
            <a:tailEnd/>
          </a:ln>
        </p:spPr>
        <p:txBody>
          <a:bodyPr wrap="none">
            <a:prstTxWarp prst="textNoShape">
              <a:avLst/>
            </a:prstTxWarp>
            <a:spAutoFit/>
          </a:bodyPr>
          <a:lstStyle/>
          <a:p>
            <a:r>
              <a:rPr lang="en-US" sz="3600" dirty="0">
                <a:solidFill>
                  <a:schemeClr val="bg1"/>
                </a:solidFill>
              </a:rPr>
              <a:t>SE Sector Led Improvement</a:t>
            </a:r>
          </a:p>
        </p:txBody>
      </p:sp>
      <p:sp>
        <p:nvSpPr>
          <p:cNvPr id="2" name="Rectangle 1"/>
          <p:cNvSpPr/>
          <p:nvPr/>
        </p:nvSpPr>
        <p:spPr>
          <a:xfrm>
            <a:off x="4447607" y="3244334"/>
            <a:ext cx="377026" cy="369332"/>
          </a:xfrm>
          <a:prstGeom prst="rect">
            <a:avLst/>
          </a:prstGeom>
        </p:spPr>
        <p:txBody>
          <a:bodyPr wrap="none">
            <a:spAutoFit/>
          </a:bodyPr>
          <a:lstStyle/>
          <a:p>
            <a:r>
              <a:rPr lang="sk-SK" dirty="0"/>
              <a:t> </a:t>
            </a:r>
            <a:r>
              <a:rPr lang="is-IS" dirty="0"/>
              <a:t>  </a:t>
            </a:r>
            <a:endParaRPr lang="en-US" dirty="0"/>
          </a:p>
        </p:txBody>
      </p:sp>
    </p:spTree>
    <p:extLst>
      <p:ext uri="{BB962C8B-B14F-4D97-AF65-F5344CB8AC3E}">
        <p14:creationId xmlns:p14="http://schemas.microsoft.com/office/powerpoint/2010/main" val="132017947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038" y="425450"/>
            <a:ext cx="7075487" cy="1219200"/>
          </a:xfrm>
        </p:spPr>
        <p:txBody>
          <a:bodyPr/>
          <a:lstStyle/>
          <a:p>
            <a:pPr>
              <a:defRPr/>
            </a:pPr>
            <a:r>
              <a:rPr lang="en-US" dirty="0">
                <a:effectLst>
                  <a:outerShdw blurRad="38100" dist="38100" dir="2700000" algn="tl">
                    <a:srgbClr val="DDDDDD"/>
                  </a:outerShdw>
                </a:effectLst>
                <a:ea typeface="ＭＳ Ｐゴシック" charset="-128"/>
              </a:rPr>
              <a:t>Key aim of the peer challenge</a:t>
            </a:r>
          </a:p>
        </p:txBody>
      </p:sp>
      <p:sp>
        <p:nvSpPr>
          <p:cNvPr id="3" name="Content Placeholder 2"/>
          <p:cNvSpPr>
            <a:spLocks noGrp="1"/>
          </p:cNvSpPr>
          <p:nvPr>
            <p:ph idx="1"/>
          </p:nvPr>
        </p:nvSpPr>
        <p:spPr>
          <a:xfrm>
            <a:off x="1600200" y="1676400"/>
            <a:ext cx="7010400" cy="4038600"/>
          </a:xfrm>
        </p:spPr>
        <p:txBody>
          <a:bodyPr>
            <a:normAutofit/>
          </a:bodyPr>
          <a:lstStyle/>
          <a:p>
            <a:pPr lvl="0">
              <a:buSzPct val="55000"/>
              <a:buFont typeface="LucidaGrande" charset="0"/>
              <a:buChar char="▶"/>
            </a:pPr>
            <a:r>
              <a:rPr lang="en-GB" dirty="0">
                <a:effectLst/>
              </a:rPr>
              <a:t>To</a:t>
            </a:r>
            <a:endParaRPr lang="en-US" sz="2000" dirty="0">
              <a:effectLst/>
              <a:ea typeface="ＭＳ Ｐゴシック" charset="-128"/>
            </a:endParaRPr>
          </a:p>
          <a:p>
            <a:pPr>
              <a:lnSpc>
                <a:spcPct val="80000"/>
              </a:lnSpc>
              <a:buFont typeface="Wingdings" charset="2"/>
              <a:buChar char="n"/>
              <a:defRPr/>
            </a:pPr>
            <a:endParaRPr lang="en-US" sz="2000" dirty="0">
              <a:solidFill>
                <a:schemeClr val="tx1"/>
              </a:solidFill>
              <a:effectLst/>
              <a:ea typeface="ＭＳ Ｐゴシック" charset="-128"/>
            </a:endParaRPr>
          </a:p>
          <a:p>
            <a:pPr>
              <a:lnSpc>
                <a:spcPct val="60000"/>
              </a:lnSpc>
              <a:buFont typeface="Wingdings" charset="2"/>
              <a:buChar char="n"/>
              <a:defRPr/>
            </a:pPr>
            <a:endParaRPr lang="en-US" sz="2100" dirty="0">
              <a:solidFill>
                <a:schemeClr val="tx1"/>
              </a:solidFill>
              <a:effectLst>
                <a:outerShdw blurRad="38100" dist="38100" dir="2700000" algn="tl">
                  <a:srgbClr val="DDDDDD"/>
                </a:outerShdw>
              </a:effectLst>
              <a:ea typeface="ＭＳ Ｐゴシック" charset="-128"/>
            </a:endParaRPr>
          </a:p>
        </p:txBody>
      </p:sp>
      <p:sp>
        <p:nvSpPr>
          <p:cNvPr id="4" name="Slide Number Placeholder 3"/>
          <p:cNvSpPr>
            <a:spLocks noGrp="1"/>
          </p:cNvSpPr>
          <p:nvPr>
            <p:ph type="sldNum" sz="quarter" idx="11"/>
          </p:nvPr>
        </p:nvSpPr>
        <p:spPr>
          <a:xfrm>
            <a:off x="6765925" y="6356350"/>
            <a:ext cx="2133600" cy="365125"/>
          </a:xfrm>
        </p:spPr>
        <p:txBody>
          <a:bodyPr/>
          <a:lstStyle/>
          <a:p>
            <a:pPr algn="ctr"/>
            <a:fld id="{8BF24F6F-FAE1-0746-811B-1523230B446C}" type="slidenum">
              <a:rPr lang="en-US"/>
              <a:pPr algn="ctr"/>
              <a:t>2</a:t>
            </a:fld>
            <a:endParaRPr lang="en-US"/>
          </a:p>
        </p:txBody>
      </p:sp>
    </p:spTree>
    <p:extLst>
      <p:ext uri="{BB962C8B-B14F-4D97-AF65-F5344CB8AC3E}">
        <p14:creationId xmlns:p14="http://schemas.microsoft.com/office/powerpoint/2010/main" val="129096592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25450"/>
            <a:ext cx="7299325" cy="1219200"/>
          </a:xfrm>
        </p:spPr>
        <p:txBody>
          <a:bodyPr/>
          <a:lstStyle/>
          <a:p>
            <a:pPr>
              <a:defRPr/>
            </a:pPr>
            <a:r>
              <a:rPr lang="en-US" dirty="0">
                <a:effectLst>
                  <a:outerShdw blurRad="38100" dist="38100" dir="2700000" algn="tl">
                    <a:srgbClr val="DDDDDD"/>
                  </a:outerShdw>
                </a:effectLst>
                <a:ea typeface="ＭＳ Ｐゴシック" charset="-128"/>
              </a:rPr>
              <a:t>The peer challenge team</a:t>
            </a:r>
          </a:p>
        </p:txBody>
      </p:sp>
      <p:sp>
        <p:nvSpPr>
          <p:cNvPr id="4" name="Slide Number Placeholder 3"/>
          <p:cNvSpPr>
            <a:spLocks noGrp="1"/>
          </p:cNvSpPr>
          <p:nvPr>
            <p:ph type="sldNum" sz="quarter" idx="11"/>
          </p:nvPr>
        </p:nvSpPr>
        <p:spPr>
          <a:xfrm>
            <a:off x="6765925" y="6356350"/>
            <a:ext cx="2133600" cy="365125"/>
          </a:xfrm>
        </p:spPr>
        <p:txBody>
          <a:bodyPr/>
          <a:lstStyle/>
          <a:p>
            <a:pPr algn="ctr"/>
            <a:fld id="{8BF24F6F-FAE1-0746-811B-1523230B446C}" type="slidenum">
              <a:rPr lang="en-US"/>
              <a:pPr algn="ctr"/>
              <a:t>3</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7750199"/>
              </p:ext>
            </p:extLst>
          </p:nvPr>
        </p:nvGraphicFramePr>
        <p:xfrm>
          <a:off x="1763713" y="1747838"/>
          <a:ext cx="7075488" cy="2773680"/>
        </p:xfrm>
        <a:graphic>
          <a:graphicData uri="http://schemas.openxmlformats.org/drawingml/2006/table">
            <a:tbl>
              <a:tblPr firstRow="1" bandRow="1">
                <a:tableStyleId>{5C22544A-7EE6-4342-B048-85BDC9FD1C3A}</a:tableStyleId>
              </a:tblPr>
              <a:tblGrid>
                <a:gridCol w="2358496">
                  <a:extLst>
                    <a:ext uri="{9D8B030D-6E8A-4147-A177-3AD203B41FA5}">
                      <a16:colId xmlns:a16="http://schemas.microsoft.com/office/drawing/2014/main" val="20000"/>
                    </a:ext>
                  </a:extLst>
                </a:gridCol>
                <a:gridCol w="2358496">
                  <a:extLst>
                    <a:ext uri="{9D8B030D-6E8A-4147-A177-3AD203B41FA5}">
                      <a16:colId xmlns:a16="http://schemas.microsoft.com/office/drawing/2014/main" val="20001"/>
                    </a:ext>
                  </a:extLst>
                </a:gridCol>
                <a:gridCol w="2358496">
                  <a:extLst>
                    <a:ext uri="{9D8B030D-6E8A-4147-A177-3AD203B41FA5}">
                      <a16:colId xmlns:a16="http://schemas.microsoft.com/office/drawing/2014/main" val="20002"/>
                    </a:ext>
                  </a:extLst>
                </a:gridCol>
              </a:tblGrid>
              <a:tr h="370840">
                <a:tc>
                  <a:txBody>
                    <a:bodyPr/>
                    <a:lstStyle/>
                    <a:p>
                      <a:r>
                        <a:rPr lang="en-US" sz="2000" dirty="0"/>
                        <a:t>Name</a:t>
                      </a:r>
                    </a:p>
                  </a:txBody>
                  <a:tcPr/>
                </a:tc>
                <a:tc>
                  <a:txBody>
                    <a:bodyPr/>
                    <a:lstStyle/>
                    <a:p>
                      <a:r>
                        <a:rPr lang="en-US" sz="2000" dirty="0"/>
                        <a:t>Role</a:t>
                      </a:r>
                    </a:p>
                  </a:txBody>
                  <a:tcPr/>
                </a:tc>
                <a:tc>
                  <a:txBody>
                    <a:bodyPr/>
                    <a:lstStyle/>
                    <a:p>
                      <a:r>
                        <a:rPr lang="en-US" sz="2000" dirty="0"/>
                        <a:t>LA</a:t>
                      </a:r>
                    </a:p>
                  </a:txBody>
                  <a:tcPr/>
                </a:tc>
                <a:extLst>
                  <a:ext uri="{0D108BD9-81ED-4DB2-BD59-A6C34878D82A}">
                    <a16:rowId xmlns:a16="http://schemas.microsoft.com/office/drawing/2014/main" val="10000"/>
                  </a:ext>
                </a:extLst>
              </a:tr>
              <a:tr h="370840">
                <a:tc>
                  <a:txBody>
                    <a:bodyPr/>
                    <a:lstStyle/>
                    <a:p>
                      <a:endParaRPr lang="en-US" sz="2000"/>
                    </a:p>
                  </a:txBody>
                  <a:tcPr/>
                </a:tc>
                <a:tc>
                  <a:txBody>
                    <a:bodyPr/>
                    <a:lstStyle/>
                    <a:p>
                      <a:endParaRPr lang="en-US" sz="2000" dirty="0"/>
                    </a:p>
                  </a:txBody>
                  <a:tcPr/>
                </a:tc>
                <a:tc>
                  <a:txBody>
                    <a:bodyPr/>
                    <a:lstStyle/>
                    <a:p>
                      <a:endParaRPr lang="en-US" sz="2000"/>
                    </a:p>
                  </a:txBody>
                  <a:tcPr/>
                </a:tc>
                <a:extLst>
                  <a:ext uri="{0D108BD9-81ED-4DB2-BD59-A6C34878D82A}">
                    <a16:rowId xmlns:a16="http://schemas.microsoft.com/office/drawing/2014/main" val="10001"/>
                  </a:ext>
                </a:extLst>
              </a:tr>
              <a:tr h="370840">
                <a:tc>
                  <a:txBody>
                    <a:bodyPr/>
                    <a:lstStyle/>
                    <a:p>
                      <a:endParaRPr lang="en-US" sz="2000"/>
                    </a:p>
                  </a:txBody>
                  <a:tcPr/>
                </a:tc>
                <a:tc>
                  <a:txBody>
                    <a:bodyPr/>
                    <a:lstStyle/>
                    <a:p>
                      <a:endParaRPr lang="en-US" sz="2000" dirty="0"/>
                    </a:p>
                  </a:txBody>
                  <a:tcPr/>
                </a:tc>
                <a:tc>
                  <a:txBody>
                    <a:bodyPr/>
                    <a:lstStyle/>
                    <a:p>
                      <a:endParaRPr lang="en-US" sz="2000"/>
                    </a:p>
                  </a:txBody>
                  <a:tcPr/>
                </a:tc>
                <a:extLst>
                  <a:ext uri="{0D108BD9-81ED-4DB2-BD59-A6C34878D82A}">
                    <a16:rowId xmlns:a16="http://schemas.microsoft.com/office/drawing/2014/main" val="10002"/>
                  </a:ext>
                </a:extLst>
              </a:tr>
              <a:tr h="370840">
                <a:tc>
                  <a:txBody>
                    <a:bodyPr/>
                    <a:lstStyle/>
                    <a:p>
                      <a:endParaRPr lang="en-US" sz="2000"/>
                    </a:p>
                  </a:txBody>
                  <a:tcPr/>
                </a:tc>
                <a:tc>
                  <a:txBody>
                    <a:bodyPr/>
                    <a:lstStyle/>
                    <a:p>
                      <a:endParaRPr lang="en-US" sz="2000" dirty="0"/>
                    </a:p>
                  </a:txBody>
                  <a:tcPr/>
                </a:tc>
                <a:tc>
                  <a:txBody>
                    <a:bodyPr/>
                    <a:lstStyle/>
                    <a:p>
                      <a:endParaRPr lang="en-US" sz="2000"/>
                    </a:p>
                  </a:txBody>
                  <a:tcPr/>
                </a:tc>
                <a:extLst>
                  <a:ext uri="{0D108BD9-81ED-4DB2-BD59-A6C34878D82A}">
                    <a16:rowId xmlns:a16="http://schemas.microsoft.com/office/drawing/2014/main" val="10003"/>
                  </a:ext>
                </a:extLst>
              </a:tr>
              <a:tr h="370840">
                <a:tc>
                  <a:txBody>
                    <a:bodyPr/>
                    <a:lstStyle/>
                    <a:p>
                      <a:endParaRPr lang="en-US" sz="2000"/>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10004"/>
                  </a:ext>
                </a:extLst>
              </a:tr>
              <a:tr h="370840">
                <a:tc>
                  <a:txBody>
                    <a:bodyPr/>
                    <a:lstStyle/>
                    <a:p>
                      <a:endParaRPr lang="en-US" sz="2000"/>
                    </a:p>
                  </a:txBody>
                  <a:tcPr/>
                </a:tc>
                <a:tc>
                  <a:txBody>
                    <a:bodyPr/>
                    <a:lstStyle/>
                    <a:p>
                      <a:endParaRPr lang="en-US" sz="2000"/>
                    </a:p>
                  </a:txBody>
                  <a:tcPr/>
                </a:tc>
                <a:tc>
                  <a:txBody>
                    <a:bodyPr/>
                    <a:lstStyle/>
                    <a:p>
                      <a:endParaRPr lang="en-US" sz="2000" dirty="0"/>
                    </a:p>
                  </a:txBody>
                  <a:tcPr/>
                </a:tc>
                <a:extLst>
                  <a:ext uri="{0D108BD9-81ED-4DB2-BD59-A6C34878D82A}">
                    <a16:rowId xmlns:a16="http://schemas.microsoft.com/office/drawing/2014/main" val="10005"/>
                  </a:ext>
                </a:extLst>
              </a:tr>
              <a:tr h="370840">
                <a:tc>
                  <a:txBody>
                    <a:bodyPr/>
                    <a:lstStyle/>
                    <a:p>
                      <a:endParaRPr lang="en-US" sz="2000"/>
                    </a:p>
                  </a:txBody>
                  <a:tcPr/>
                </a:tc>
                <a:tc>
                  <a:txBody>
                    <a:bodyPr/>
                    <a:lstStyle/>
                    <a:p>
                      <a:endParaRPr lang="en-US" sz="2000"/>
                    </a:p>
                  </a:txBody>
                  <a:tcPr/>
                </a:tc>
                <a:tc>
                  <a:txBody>
                    <a:bodyPr/>
                    <a:lstStyle/>
                    <a:p>
                      <a:endParaRPr lang="en-US" sz="20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764658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values underpinning this process</a:t>
            </a:r>
          </a:p>
        </p:txBody>
      </p:sp>
      <p:sp>
        <p:nvSpPr>
          <p:cNvPr id="3" name="Content Placeholder 2"/>
          <p:cNvSpPr>
            <a:spLocks noGrp="1"/>
          </p:cNvSpPr>
          <p:nvPr>
            <p:ph idx="1"/>
          </p:nvPr>
        </p:nvSpPr>
        <p:spPr>
          <a:xfrm>
            <a:off x="1763713" y="1600200"/>
            <a:ext cx="7075487" cy="4495800"/>
          </a:xfrm>
        </p:spPr>
        <p:txBody>
          <a:bodyPr/>
          <a:lstStyle/>
          <a:p>
            <a:pPr>
              <a:buSzPct val="55000"/>
              <a:buFont typeface="LucidaGrande" charset="0"/>
              <a:buChar char="▶"/>
            </a:pPr>
            <a:endParaRPr lang="en-GB" dirty="0">
              <a:effectLst/>
            </a:endParaRPr>
          </a:p>
          <a:p>
            <a:pPr>
              <a:buSzPct val="55000"/>
              <a:buFont typeface="LucidaGrande" charset="0"/>
              <a:buChar char="▶"/>
            </a:pPr>
            <a:r>
              <a:rPr lang="en-GB" dirty="0">
                <a:effectLst/>
              </a:rPr>
              <a:t>Mutual respect, openness and honesty</a:t>
            </a:r>
          </a:p>
          <a:p>
            <a:pPr>
              <a:buSzPct val="55000"/>
              <a:buFont typeface="LucidaGrande" charset="0"/>
              <a:buChar char="▶"/>
            </a:pPr>
            <a:r>
              <a:rPr lang="en-GB" dirty="0">
                <a:effectLst/>
              </a:rPr>
              <a:t>Non-judgemental feedback</a:t>
            </a:r>
          </a:p>
          <a:p>
            <a:pPr>
              <a:buSzPct val="55000"/>
              <a:buFont typeface="LucidaGrande" charset="0"/>
              <a:buChar char="▶"/>
            </a:pPr>
            <a:r>
              <a:rPr lang="en-GB" dirty="0">
                <a:effectLst/>
              </a:rPr>
              <a:t>The need to diagnose and understand why things are like they are</a:t>
            </a:r>
          </a:p>
          <a:p>
            <a:pPr>
              <a:buSzPct val="55000"/>
              <a:buFont typeface="LucidaGrande" charset="0"/>
              <a:buChar char="▶"/>
            </a:pPr>
            <a:r>
              <a:rPr lang="en-GB" dirty="0">
                <a:effectLst/>
              </a:rPr>
              <a:t>A practical focus on how outcomes for young people could be improved</a:t>
            </a:r>
          </a:p>
          <a:p>
            <a:pPr>
              <a:buSzPct val="55000"/>
              <a:buFont typeface="LucidaGrande" charset="0"/>
              <a:buChar char="▶"/>
            </a:pPr>
            <a:endParaRPr lang="en-US" dirty="0"/>
          </a:p>
        </p:txBody>
      </p:sp>
    </p:spTree>
    <p:extLst>
      <p:ext uri="{BB962C8B-B14F-4D97-AF65-F5344CB8AC3E}">
        <p14:creationId xmlns:p14="http://schemas.microsoft.com/office/powerpoint/2010/main" val="186583642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did we interview?</a:t>
            </a:r>
          </a:p>
        </p:txBody>
      </p:sp>
      <p:sp>
        <p:nvSpPr>
          <p:cNvPr id="3" name="Content Placeholder 2"/>
          <p:cNvSpPr>
            <a:spLocks noGrp="1"/>
          </p:cNvSpPr>
          <p:nvPr>
            <p:ph idx="1"/>
          </p:nvPr>
        </p:nvSpPr>
        <p:spPr>
          <a:xfrm>
            <a:off x="1763713" y="1422898"/>
            <a:ext cx="7075487" cy="5246462"/>
          </a:xfrm>
        </p:spPr>
        <p:txBody>
          <a:bodyPr/>
          <a:lstStyle/>
          <a:p>
            <a:pPr>
              <a:buSzPct val="65000"/>
              <a:buFont typeface="LucidaGrande" charset="0"/>
              <a:buChar char="▶︎"/>
            </a:pPr>
            <a:r>
              <a:rPr lang="en-US" sz="2400" dirty="0"/>
              <a:t>X staff</a:t>
            </a:r>
          </a:p>
          <a:p>
            <a:pPr>
              <a:buSzPct val="65000"/>
              <a:buFont typeface="LucidaGrande" charset="0"/>
              <a:buChar char="▶︎"/>
            </a:pPr>
            <a:r>
              <a:rPr lang="en-US" sz="2400" dirty="0"/>
              <a:t>X managers</a:t>
            </a:r>
          </a:p>
          <a:p>
            <a:pPr>
              <a:buSzPct val="65000"/>
              <a:buFont typeface="LucidaGrande" charset="0"/>
              <a:buChar char="▶︎"/>
            </a:pPr>
            <a:r>
              <a:rPr lang="en-US" sz="2400" dirty="0"/>
              <a:t>X partners</a:t>
            </a:r>
          </a:p>
          <a:p>
            <a:pPr>
              <a:buSzPct val="65000"/>
              <a:buFont typeface="LucidaGrande" charset="0"/>
              <a:buChar char="▶︎"/>
            </a:pPr>
            <a:r>
              <a:rPr lang="en-US" sz="2400" dirty="0"/>
              <a:t>X users</a:t>
            </a:r>
          </a:p>
          <a:p>
            <a:pPr>
              <a:buSzPct val="65000"/>
              <a:buFont typeface="LucidaGrande" charset="0"/>
              <a:buChar char="▶︎"/>
            </a:pPr>
            <a:r>
              <a:rPr lang="en-US" sz="2400" dirty="0" err="1"/>
              <a:t>Etc</a:t>
            </a:r>
            <a:endParaRPr lang="en-US" sz="2400" dirty="0"/>
          </a:p>
          <a:p>
            <a:pPr>
              <a:buSzPct val="65000"/>
              <a:buFont typeface="LucidaGrande" charset="0"/>
              <a:buChar char="▶︎"/>
            </a:pPr>
            <a:endParaRPr lang="en-US" sz="2400" dirty="0"/>
          </a:p>
          <a:p>
            <a:pPr>
              <a:buSzPct val="65000"/>
              <a:buFont typeface="LucidaGrande" charset="0"/>
              <a:buChar char="▶︎"/>
            </a:pPr>
            <a:r>
              <a:rPr lang="en-US" sz="2400" dirty="0"/>
              <a:t>Across x interview/group sessions </a:t>
            </a:r>
          </a:p>
        </p:txBody>
      </p:sp>
    </p:spTree>
    <p:extLst>
      <p:ext uri="{BB962C8B-B14F-4D97-AF65-F5344CB8AC3E}">
        <p14:creationId xmlns:p14="http://schemas.microsoft.com/office/powerpoint/2010/main" val="155661509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179388" y="2590800"/>
            <a:ext cx="8785225" cy="381000"/>
          </a:xfrm>
          <a:ln w="9525"/>
        </p:spPr>
        <p:txBody>
          <a:bodyPr/>
          <a:lstStyle/>
          <a:p>
            <a:br>
              <a:rPr lang="en-US" sz="3600" dirty="0">
                <a:latin typeface="Verdana" pitchFamily="-101" charset="0"/>
                <a:ea typeface="ＭＳ Ｐゴシック" pitchFamily="-101" charset="-128"/>
              </a:rPr>
            </a:br>
            <a:br>
              <a:rPr lang="en-US" dirty="0">
                <a:latin typeface="Verdana" pitchFamily="-101" charset="0"/>
                <a:ea typeface="ＭＳ Ｐゴシック" pitchFamily="-101" charset="-128"/>
              </a:rPr>
            </a:br>
            <a:endParaRPr lang="en-US" dirty="0">
              <a:latin typeface="Verdana" pitchFamily="-101" charset="0"/>
              <a:ea typeface="ＭＳ Ｐゴシック" pitchFamily="-101" charset="-128"/>
            </a:endParaRPr>
          </a:p>
        </p:txBody>
      </p:sp>
      <p:sp>
        <p:nvSpPr>
          <p:cNvPr id="3" name="Subtitle 2"/>
          <p:cNvSpPr>
            <a:spLocks noGrp="1"/>
          </p:cNvSpPr>
          <p:nvPr>
            <p:ph type="subTitle" idx="1"/>
          </p:nvPr>
        </p:nvSpPr>
        <p:spPr>
          <a:xfrm>
            <a:off x="565150" y="3954463"/>
            <a:ext cx="7696200" cy="2057400"/>
          </a:xfrm>
        </p:spPr>
        <p:txBody>
          <a:bodyPr/>
          <a:lstStyle/>
          <a:p>
            <a:pPr>
              <a:buFont typeface="Wingdings" charset="2"/>
              <a:buNone/>
              <a:defRPr/>
            </a:pPr>
            <a:r>
              <a:rPr lang="en-US" sz="4400" b="1" dirty="0">
                <a:effectLst>
                  <a:outerShdw blurRad="38100" dist="38100" dir="2700000" algn="tl">
                    <a:srgbClr val="DDDDDD"/>
                  </a:outerShdw>
                </a:effectLst>
                <a:ea typeface="ＭＳ Ｐゴシック" charset="-128"/>
              </a:rPr>
              <a:t>What key themes emerged?</a:t>
            </a:r>
          </a:p>
          <a:p>
            <a:pPr>
              <a:buFont typeface="Wingdings" charset="2"/>
              <a:buNone/>
              <a:defRPr/>
            </a:pPr>
            <a:endParaRPr lang="en-US" sz="4400" b="1" dirty="0">
              <a:effectLst>
                <a:outerShdw blurRad="38100" dist="38100" dir="2700000" algn="tl">
                  <a:srgbClr val="DDDDDD"/>
                </a:outerShdw>
              </a:effectLst>
              <a:ea typeface="ＭＳ Ｐゴシック" charset="-128"/>
            </a:endParaRPr>
          </a:p>
          <a:p>
            <a:pPr>
              <a:buFont typeface="Wingdings" charset="2"/>
              <a:buNone/>
              <a:defRPr/>
            </a:pPr>
            <a:endParaRPr lang="en-US" sz="2400" dirty="0">
              <a:effectLst>
                <a:outerShdw blurRad="38100" dist="38100" dir="2700000" algn="tl">
                  <a:srgbClr val="DDDDDD"/>
                </a:outerShdw>
              </a:effectLst>
              <a:ea typeface="ＭＳ Ｐゴシック" charset="-128"/>
            </a:endParaRPr>
          </a:p>
        </p:txBody>
      </p:sp>
      <p:sp>
        <p:nvSpPr>
          <p:cNvPr id="4" name="Slide Number Placeholder 3"/>
          <p:cNvSpPr>
            <a:spLocks noGrp="1"/>
          </p:cNvSpPr>
          <p:nvPr>
            <p:ph type="sldNum" sz="quarter" idx="10"/>
          </p:nvPr>
        </p:nvSpPr>
        <p:spPr>
          <a:xfrm>
            <a:off x="6765925" y="6356350"/>
            <a:ext cx="2133600" cy="365125"/>
          </a:xfrm>
        </p:spPr>
        <p:txBody>
          <a:bodyPr/>
          <a:lstStyle/>
          <a:p>
            <a:pPr>
              <a:defRPr/>
            </a:pPr>
            <a:fld id="{1675F87F-FF37-F34A-914A-938602B7839C}" type="slidenum">
              <a:rPr lang="en-US">
                <a:solidFill>
                  <a:schemeClr val="tx1"/>
                </a:solidFill>
              </a:rPr>
              <a:pPr>
                <a:defRPr/>
              </a:pPr>
              <a:t>6</a:t>
            </a:fld>
            <a:endParaRPr lang="en-US">
              <a:solidFill>
                <a:schemeClr val="tx1"/>
              </a:solidFill>
            </a:endParaRPr>
          </a:p>
        </p:txBody>
      </p:sp>
      <p:sp>
        <p:nvSpPr>
          <p:cNvPr id="14341" name="TextBox 4"/>
          <p:cNvSpPr txBox="1">
            <a:spLocks noChangeArrowheads="1"/>
          </p:cNvSpPr>
          <p:nvPr/>
        </p:nvSpPr>
        <p:spPr bwMode="auto">
          <a:xfrm>
            <a:off x="1511300" y="1981200"/>
            <a:ext cx="5803900" cy="646113"/>
          </a:xfrm>
          <a:prstGeom prst="rect">
            <a:avLst/>
          </a:prstGeom>
          <a:noFill/>
          <a:ln w="9525">
            <a:noFill/>
            <a:miter lim="800000"/>
            <a:headEnd/>
            <a:tailEnd/>
          </a:ln>
        </p:spPr>
        <p:txBody>
          <a:bodyPr wrap="none">
            <a:prstTxWarp prst="textNoShape">
              <a:avLst/>
            </a:prstTxWarp>
            <a:spAutoFit/>
          </a:bodyPr>
          <a:lstStyle/>
          <a:p>
            <a:r>
              <a:rPr lang="en-US" sz="3600">
                <a:solidFill>
                  <a:schemeClr val="bg1"/>
                </a:solidFill>
              </a:rPr>
              <a:t>SE Sector led improvement</a:t>
            </a:r>
          </a:p>
        </p:txBody>
      </p:sp>
    </p:spTree>
    <p:extLst>
      <p:ext uri="{BB962C8B-B14F-4D97-AF65-F5344CB8AC3E}">
        <p14:creationId xmlns:p14="http://schemas.microsoft.com/office/powerpoint/2010/main" val="151871904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36" y="29200"/>
            <a:ext cx="939653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hape 246"/>
          <p:cNvPicPr preferRelativeResize="0"/>
          <p:nvPr/>
        </p:nvPicPr>
        <p:blipFill>
          <a:blip r:embed="rId3">
            <a:alphaModFix amt="20000"/>
            <a:duotone>
              <a:schemeClr val="accent1">
                <a:shade val="45000"/>
                <a:satMod val="135000"/>
              </a:schemeClr>
              <a:prstClr val="white"/>
            </a:duotone>
          </a:blip>
          <a:stretch>
            <a:fillRect/>
          </a:stretch>
        </p:blipFill>
        <p:spPr>
          <a:xfrm>
            <a:off x="102232" y="317706"/>
            <a:ext cx="3967622" cy="3327318"/>
          </a:xfrm>
          <a:prstGeom prst="rect">
            <a:avLst/>
          </a:prstGeom>
          <a:noFill/>
          <a:ln>
            <a:noFill/>
          </a:ln>
        </p:spPr>
      </p:pic>
      <p:sp>
        <p:nvSpPr>
          <p:cNvPr id="3" name="Rectangle 2"/>
          <p:cNvSpPr/>
          <p:nvPr/>
        </p:nvSpPr>
        <p:spPr>
          <a:xfrm>
            <a:off x="683568" y="946175"/>
            <a:ext cx="1399742" cy="1200329"/>
          </a:xfrm>
          <a:prstGeom prst="rect">
            <a:avLst/>
          </a:prstGeom>
        </p:spPr>
        <p:txBody>
          <a:bodyPr wrap="none">
            <a:spAutoFit/>
          </a:bodyPr>
          <a:lstStyle/>
          <a:p>
            <a:pPr algn="ctr">
              <a:spcBef>
                <a:spcPts val="0"/>
              </a:spcBef>
            </a:pPr>
            <a:r>
              <a:rPr lang="en-GB" sz="2400" dirty="0"/>
              <a:t>Theme 1</a:t>
            </a:r>
          </a:p>
          <a:p>
            <a:pPr algn="ctr">
              <a:spcBef>
                <a:spcPts val="0"/>
              </a:spcBef>
            </a:pPr>
            <a:endParaRPr lang="en-GB" sz="2400" dirty="0"/>
          </a:p>
          <a:p>
            <a:pPr algn="ctr">
              <a:spcBef>
                <a:spcPts val="0"/>
              </a:spcBef>
            </a:pPr>
            <a:endParaRPr lang="en-GB" sz="2400" dirty="0"/>
          </a:p>
        </p:txBody>
      </p:sp>
      <p:sp>
        <p:nvSpPr>
          <p:cNvPr id="4" name="Rounded Rectangular Callout 3"/>
          <p:cNvSpPr/>
          <p:nvPr/>
        </p:nvSpPr>
        <p:spPr>
          <a:xfrm>
            <a:off x="4950743" y="1407840"/>
            <a:ext cx="3312368" cy="1512168"/>
          </a:xfrm>
          <a:prstGeom prst="wedgeRoundRectCallout">
            <a:avLst>
              <a:gd name="adj1" fmla="val -43152"/>
              <a:gd name="adj2" fmla="val 84372"/>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Quote</a:t>
            </a:r>
          </a:p>
        </p:txBody>
      </p:sp>
      <p:sp>
        <p:nvSpPr>
          <p:cNvPr id="8" name="Rounded Rectangular Callout 7"/>
          <p:cNvSpPr/>
          <p:nvPr/>
        </p:nvSpPr>
        <p:spPr>
          <a:xfrm>
            <a:off x="2596373" y="3874421"/>
            <a:ext cx="3312368" cy="1512168"/>
          </a:xfrm>
          <a:prstGeom prst="wedgeRoundRectCallout">
            <a:avLst>
              <a:gd name="adj1" fmla="val 43189"/>
              <a:gd name="adj2" fmla="val 112677"/>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Quote</a:t>
            </a:r>
          </a:p>
        </p:txBody>
      </p:sp>
    </p:spTree>
    <p:extLst>
      <p:ext uri="{BB962C8B-B14F-4D97-AF65-F5344CB8AC3E}">
        <p14:creationId xmlns:p14="http://schemas.microsoft.com/office/powerpoint/2010/main" val="138411391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36" y="0"/>
            <a:ext cx="939653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3"/>
          <p:cNvSpPr/>
          <p:nvPr/>
        </p:nvSpPr>
        <p:spPr>
          <a:xfrm>
            <a:off x="4950743" y="1407840"/>
            <a:ext cx="3312368" cy="1512168"/>
          </a:xfrm>
          <a:prstGeom prst="wedgeRoundRectCallout">
            <a:avLst>
              <a:gd name="adj1" fmla="val -43152"/>
              <a:gd name="adj2" fmla="val 84372"/>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Quote</a:t>
            </a:r>
          </a:p>
        </p:txBody>
      </p:sp>
      <p:pic>
        <p:nvPicPr>
          <p:cNvPr id="9" name="Shape 246"/>
          <p:cNvPicPr preferRelativeResize="0"/>
          <p:nvPr/>
        </p:nvPicPr>
        <p:blipFill>
          <a:blip r:embed="rId3">
            <a:alphaModFix amt="20000"/>
            <a:duotone>
              <a:schemeClr val="accent1">
                <a:shade val="45000"/>
                <a:satMod val="135000"/>
              </a:schemeClr>
              <a:prstClr val="white"/>
            </a:duotone>
          </a:blip>
          <a:stretch>
            <a:fillRect/>
          </a:stretch>
        </p:blipFill>
        <p:spPr>
          <a:xfrm>
            <a:off x="256718" y="5947"/>
            <a:ext cx="3967622" cy="3327318"/>
          </a:xfrm>
          <a:prstGeom prst="rect">
            <a:avLst/>
          </a:prstGeom>
          <a:noFill/>
          <a:ln>
            <a:noFill/>
          </a:ln>
        </p:spPr>
      </p:pic>
      <p:sp>
        <p:nvSpPr>
          <p:cNvPr id="8" name="Rounded Rectangular Callout 7"/>
          <p:cNvSpPr/>
          <p:nvPr/>
        </p:nvSpPr>
        <p:spPr>
          <a:xfrm>
            <a:off x="2596373" y="3874421"/>
            <a:ext cx="3312368" cy="1512168"/>
          </a:xfrm>
          <a:prstGeom prst="wedgeRoundRectCallout">
            <a:avLst>
              <a:gd name="adj1" fmla="val 43189"/>
              <a:gd name="adj2" fmla="val 112677"/>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Quote</a:t>
            </a:r>
          </a:p>
        </p:txBody>
      </p:sp>
      <p:sp>
        <p:nvSpPr>
          <p:cNvPr id="10" name="Rectangle 9"/>
          <p:cNvSpPr/>
          <p:nvPr/>
        </p:nvSpPr>
        <p:spPr>
          <a:xfrm>
            <a:off x="840787" y="764704"/>
            <a:ext cx="1399742" cy="1200329"/>
          </a:xfrm>
          <a:prstGeom prst="rect">
            <a:avLst/>
          </a:prstGeom>
        </p:spPr>
        <p:txBody>
          <a:bodyPr wrap="none">
            <a:spAutoFit/>
          </a:bodyPr>
          <a:lstStyle/>
          <a:p>
            <a:pPr algn="ctr">
              <a:spcBef>
                <a:spcPts val="0"/>
              </a:spcBef>
            </a:pPr>
            <a:r>
              <a:rPr lang="en-GB" sz="2400" dirty="0"/>
              <a:t>Theme 2</a:t>
            </a:r>
          </a:p>
          <a:p>
            <a:pPr algn="ctr">
              <a:spcBef>
                <a:spcPts val="0"/>
              </a:spcBef>
            </a:pPr>
            <a:endParaRPr lang="en-GB" sz="2400" dirty="0"/>
          </a:p>
          <a:p>
            <a:pPr algn="ctr">
              <a:spcBef>
                <a:spcPts val="0"/>
              </a:spcBef>
            </a:pPr>
            <a:endParaRPr lang="en-GB" sz="2400" dirty="0"/>
          </a:p>
        </p:txBody>
      </p:sp>
    </p:spTree>
    <p:extLst>
      <p:ext uri="{BB962C8B-B14F-4D97-AF65-F5344CB8AC3E}">
        <p14:creationId xmlns:p14="http://schemas.microsoft.com/office/powerpoint/2010/main" val="77406005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36" y="0"/>
            <a:ext cx="939653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3"/>
          <p:cNvSpPr/>
          <p:nvPr/>
        </p:nvSpPr>
        <p:spPr>
          <a:xfrm>
            <a:off x="4950743" y="1407840"/>
            <a:ext cx="3312368" cy="1512168"/>
          </a:xfrm>
          <a:prstGeom prst="wedgeRoundRectCallout">
            <a:avLst>
              <a:gd name="adj1" fmla="val -43152"/>
              <a:gd name="adj2" fmla="val 84372"/>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Quote</a:t>
            </a:r>
          </a:p>
        </p:txBody>
      </p:sp>
      <p:pic>
        <p:nvPicPr>
          <p:cNvPr id="9" name="Shape 246"/>
          <p:cNvPicPr preferRelativeResize="0"/>
          <p:nvPr/>
        </p:nvPicPr>
        <p:blipFill>
          <a:blip r:embed="rId3">
            <a:alphaModFix amt="20000"/>
            <a:duotone>
              <a:schemeClr val="accent1">
                <a:shade val="45000"/>
                <a:satMod val="135000"/>
              </a:schemeClr>
              <a:prstClr val="white"/>
            </a:duotone>
          </a:blip>
          <a:stretch>
            <a:fillRect/>
          </a:stretch>
        </p:blipFill>
        <p:spPr>
          <a:xfrm>
            <a:off x="284935" y="263841"/>
            <a:ext cx="3967622" cy="3327318"/>
          </a:xfrm>
          <a:prstGeom prst="rect">
            <a:avLst/>
          </a:prstGeom>
          <a:noFill/>
          <a:ln>
            <a:noFill/>
          </a:ln>
        </p:spPr>
      </p:pic>
      <p:sp>
        <p:nvSpPr>
          <p:cNvPr id="8" name="Rounded Rectangular Callout 7"/>
          <p:cNvSpPr/>
          <p:nvPr/>
        </p:nvSpPr>
        <p:spPr>
          <a:xfrm>
            <a:off x="2596373" y="3874421"/>
            <a:ext cx="3312368" cy="1512168"/>
          </a:xfrm>
          <a:prstGeom prst="wedgeRoundRectCallout">
            <a:avLst>
              <a:gd name="adj1" fmla="val 43189"/>
              <a:gd name="adj2" fmla="val 112677"/>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Quote</a:t>
            </a:r>
          </a:p>
        </p:txBody>
      </p:sp>
      <p:sp>
        <p:nvSpPr>
          <p:cNvPr id="10" name="Rectangle 9"/>
          <p:cNvSpPr/>
          <p:nvPr/>
        </p:nvSpPr>
        <p:spPr>
          <a:xfrm>
            <a:off x="840787" y="764704"/>
            <a:ext cx="1399742" cy="1200329"/>
          </a:xfrm>
          <a:prstGeom prst="rect">
            <a:avLst/>
          </a:prstGeom>
        </p:spPr>
        <p:txBody>
          <a:bodyPr wrap="none">
            <a:spAutoFit/>
          </a:bodyPr>
          <a:lstStyle/>
          <a:p>
            <a:pPr algn="ctr">
              <a:spcBef>
                <a:spcPts val="0"/>
              </a:spcBef>
            </a:pPr>
            <a:r>
              <a:rPr lang="en-GB" sz="2400" dirty="0"/>
              <a:t>Theme 3</a:t>
            </a:r>
          </a:p>
          <a:p>
            <a:pPr algn="ctr">
              <a:spcBef>
                <a:spcPts val="0"/>
              </a:spcBef>
            </a:pPr>
            <a:endParaRPr lang="en-GB" sz="2400" dirty="0"/>
          </a:p>
          <a:p>
            <a:pPr algn="ctr">
              <a:spcBef>
                <a:spcPts val="0"/>
              </a:spcBef>
            </a:pPr>
            <a:endParaRPr lang="en-GB" sz="2400" dirty="0"/>
          </a:p>
        </p:txBody>
      </p:sp>
    </p:spTree>
    <p:extLst>
      <p:ext uri="{BB962C8B-B14F-4D97-AF65-F5344CB8AC3E}">
        <p14:creationId xmlns:p14="http://schemas.microsoft.com/office/powerpoint/2010/main" val="740256487"/>
      </p:ext>
    </p:extLst>
  </p:cSld>
  <p:clrMapOvr>
    <a:masterClrMapping/>
  </p:clrMapOvr>
  <p:transition spd="slow"/>
</p:sld>
</file>

<file path=ppt/theme/theme1.xml><?xml version="1.0" encoding="utf-8"?>
<a:theme xmlns:a="http://schemas.openxmlformats.org/drawingml/2006/main" name="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7124</TotalTime>
  <Words>786</Words>
  <Application>Microsoft Office PowerPoint</Application>
  <PresentationFormat>On-screen Show (4:3)</PresentationFormat>
  <Paragraphs>133</Paragraphs>
  <Slides>18</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ＭＳ Ｐゴシック</vt:lpstr>
      <vt:lpstr>Arial</vt:lpstr>
      <vt:lpstr>Calibri</vt:lpstr>
      <vt:lpstr>LucidaGrande</vt:lpstr>
      <vt:lpstr>Varela Round</vt:lpstr>
      <vt:lpstr>Verdana</vt:lpstr>
      <vt:lpstr>Wingdings</vt:lpstr>
      <vt:lpstr>Proposal</vt:lpstr>
      <vt:lpstr>  </vt:lpstr>
      <vt:lpstr>Key aim of the peer challenge</vt:lpstr>
      <vt:lpstr>The peer challenge team</vt:lpstr>
      <vt:lpstr>The values underpinning this process</vt:lpstr>
      <vt:lpstr>Who did we interview?</vt:lpstr>
      <vt:lpstr>  </vt:lpstr>
      <vt:lpstr>PowerPoint Presentation</vt:lpstr>
      <vt:lpstr>PowerPoint Presentation</vt:lpstr>
      <vt:lpstr>PowerPoint Presentation</vt:lpstr>
      <vt:lpstr>PowerPoint Presentation</vt:lpstr>
      <vt:lpstr>PowerPoint Presentation</vt:lpstr>
      <vt:lpstr>PowerPoint Presentation</vt:lpstr>
      <vt:lpstr>We sought to turn these into insights by asking?</vt:lpstr>
      <vt:lpstr>PowerPoint Presentation</vt:lpstr>
      <vt:lpstr>PowerPoint Presentation</vt:lpstr>
      <vt:lpstr>PowerPoint Presentation</vt:lpstr>
      <vt:lpstr>PowerPoint Presentation</vt:lpstr>
      <vt:lpstr>  </vt:lpstr>
    </vt:vector>
  </TitlesOfParts>
  <Company>Kent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oliphl01</dc:creator>
  <cp:lastModifiedBy>Richard Tyndall</cp:lastModifiedBy>
  <cp:revision>116</cp:revision>
  <dcterms:created xsi:type="dcterms:W3CDTF">2016-02-04T09:04:42Z</dcterms:created>
  <dcterms:modified xsi:type="dcterms:W3CDTF">2018-01-05T19:15:21Z</dcterms:modified>
</cp:coreProperties>
</file>