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0"/>
  </p:notesMasterIdLst>
  <p:sldIdLst>
    <p:sldId id="423" r:id="rId2"/>
    <p:sldId id="424" r:id="rId3"/>
    <p:sldId id="491" r:id="rId4"/>
    <p:sldId id="512" r:id="rId5"/>
    <p:sldId id="493" r:id="rId6"/>
    <p:sldId id="511" r:id="rId7"/>
    <p:sldId id="495" r:id="rId8"/>
    <p:sldId id="498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1" charset="0"/>
        <a:ea typeface="ＭＳ Ｐゴシック" pitchFamily="-101" charset="-128"/>
        <a:cs typeface="ＭＳ Ｐゴシック" pitchFamily="-10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FBF0"/>
    <a:srgbClr val="008040"/>
    <a:srgbClr val="0000FF"/>
    <a:srgbClr val="008080"/>
    <a:srgbClr val="FFFFFF"/>
    <a:srgbClr val="0080FF"/>
    <a:srgbClr val="6666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38"/>
    <p:restoredTop sz="93112"/>
  </p:normalViewPr>
  <p:slideViewPr>
    <p:cSldViewPr>
      <p:cViewPr>
        <p:scale>
          <a:sx n="66" d="100"/>
          <a:sy n="66" d="100"/>
        </p:scale>
        <p:origin x="676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152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pitchFamily="-101" charset="0"/>
                <a:cs typeface="Arial" pitchFamily="-101" charset="0"/>
              </a:defRPr>
            </a:lvl1pPr>
          </a:lstStyle>
          <a:p>
            <a:pPr>
              <a:defRPr/>
            </a:pPr>
            <a:fld id="{182925B7-BC4C-D64E-BF5D-ED0BA05DDA1E}" type="datetime1">
              <a:rPr lang="en-GB"/>
              <a:pPr>
                <a:defRPr/>
              </a:pPr>
              <a:t>05/01/2018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 pitchFamily="-101" charset="0"/>
                <a:cs typeface="Arial" pitchFamily="-101" charset="0"/>
              </a:defRPr>
            </a:lvl1pPr>
          </a:lstStyle>
          <a:p>
            <a:pPr>
              <a:defRPr/>
            </a:pPr>
            <a:fld id="{9DEA0743-664D-0649-BEA6-2C44F4ED57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3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308467-28F7-F94E-9321-6ADD10FFD490}" type="slidenum">
              <a:rPr lang="en-US"/>
              <a:pPr/>
              <a:t>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-101" charset="-128"/>
              <a:cs typeface="ＭＳ Ｐゴシック" pitchFamily="-10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9856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308467-28F7-F94E-9321-6ADD10FFD490}" type="slidenum">
              <a:rPr lang="en-US"/>
              <a:pPr/>
              <a:t>7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-101" charset="-128"/>
              <a:cs typeface="ＭＳ Ｐゴシック" pitchFamily="-10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5676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2308467-28F7-F94E-9321-6ADD10FFD490}" type="slidenum">
              <a:rPr lang="en-US"/>
              <a:pPr/>
              <a:t>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ea typeface="ＭＳ Ｐゴシック" pitchFamily="-101" charset="-128"/>
              <a:cs typeface="ＭＳ Ｐゴシック" pitchFamily="-10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078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ront banner - Powerpoin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24186" y="0"/>
            <a:ext cx="9144000" cy="282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58888" y="3500438"/>
            <a:ext cx="6400800" cy="1447800"/>
          </a:xfrm>
          <a:solidFill>
            <a:schemeClr val="bg1">
              <a:alpha val="50000"/>
            </a:schemeClr>
          </a:solidFill>
          <a:ln w="76200"/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1989138"/>
            <a:ext cx="8785225" cy="719137"/>
          </a:xfrm>
          <a:ln w="76200"/>
        </p:spPr>
        <p:txBody>
          <a:bodyPr/>
          <a:lstStyle>
            <a:lvl1pPr>
              <a:defRPr sz="4000">
                <a:solidFill>
                  <a:schemeClr val="bg1"/>
                </a:solidFill>
                <a:effectLst/>
                <a:latin typeface="Verdana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3571"/>
                </a:solidFill>
              </a:defRPr>
            </a:lvl1pPr>
          </a:lstStyle>
          <a:p>
            <a:pPr>
              <a:defRPr/>
            </a:pPr>
            <a:fld id="{4B321078-90B3-DF48-AB18-182469F8F9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Rectangle 2"/>
          <p:cNvSpPr/>
          <p:nvPr userDrawn="1"/>
        </p:nvSpPr>
        <p:spPr>
          <a:xfrm>
            <a:off x="-24186" y="0"/>
            <a:ext cx="9144000" cy="2827338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5CF81-14B2-0940-B67B-907702CF6B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0725" y="228600"/>
            <a:ext cx="1768475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63713" y="228600"/>
            <a:ext cx="5154612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79AAD-E72A-9340-B9F6-3A8BD1E59F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713" y="1748319"/>
            <a:ext cx="7075487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FB374-F445-8146-8E7B-211D9E27A9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69030-4371-654E-B716-1DEB82DC7C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63713" y="1600200"/>
            <a:ext cx="346075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863" y="1600200"/>
            <a:ext cx="3462337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88AA7-10E5-EB48-BA44-E634AD6D71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5F86D-3A70-7449-B7B2-04CC3623DF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7E11B-65E8-7B4A-A7D8-802E14147D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C094-648B-F64E-8447-37EB1ACEBA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7CD2C-44F3-0643-8E91-D81CB3BC25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8D69C-6E45-824E-B328-EFB1A96B87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763713" y="228600"/>
            <a:ext cx="707548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63713" y="1600200"/>
            <a:ext cx="707548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DDDDDD"/>
                  </a:outerShdw>
                </a:effectLst>
                <a:ea typeface="Arial" pitchFamily="-101" charset="0"/>
                <a:cs typeface="Arial" pitchFamily="-101" charset="0"/>
              </a:defRPr>
            </a:lvl1pPr>
          </a:lstStyle>
          <a:p>
            <a:pPr>
              <a:defRPr/>
            </a:pPr>
            <a:fld id="{1BCAEA68-654C-F74F-B2C4-C52CD8E4F25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0" name="Picture 10" descr="Banner - Powerpoint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-36513" y="0"/>
            <a:ext cx="163512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 userDrawn="1"/>
        </p:nvSpPr>
        <p:spPr>
          <a:xfrm>
            <a:off x="-208978" y="0"/>
            <a:ext cx="1944241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E2287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E228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E228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E228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E228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4E228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4E228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4E228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4E2287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E2287"/>
        </a:buClr>
        <a:buSzPct val="70000"/>
        <a:buFont typeface="Wingdings" pitchFamily="-101" charset="2"/>
        <a:buChar char="n"/>
        <a:defRPr sz="3200">
          <a:solidFill>
            <a:srgbClr val="00357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571"/>
        </a:buClr>
        <a:buSzPct val="70000"/>
        <a:buFont typeface="Wingdings" pitchFamily="-101" charset="2"/>
        <a:buChar char="l"/>
        <a:defRPr sz="2800">
          <a:solidFill>
            <a:srgbClr val="00357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Arial" pitchFamily="-103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E2287"/>
        </a:buClr>
        <a:buSzPct val="70000"/>
        <a:buFont typeface="Wingdings" pitchFamily="-101" charset="2"/>
        <a:buChar char="n"/>
        <a:defRPr sz="2400">
          <a:solidFill>
            <a:srgbClr val="00357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Arial" pitchFamily="-103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571"/>
        </a:buClr>
        <a:buSzPct val="70000"/>
        <a:buFont typeface="Wingdings" pitchFamily="-101" charset="2"/>
        <a:buChar char="l"/>
        <a:defRPr sz="2000">
          <a:solidFill>
            <a:srgbClr val="00357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Arial" pitchFamily="-103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E2287"/>
        </a:buClr>
        <a:buSzPct val="70000"/>
        <a:buFont typeface="Wingdings" pitchFamily="-101" charset="2"/>
        <a:buChar char="n"/>
        <a:defRPr sz="2000">
          <a:solidFill>
            <a:srgbClr val="00357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Arial" pitchFamily="-103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E2287"/>
        </a:buClr>
        <a:buSzPct val="70000"/>
        <a:buFont typeface="Wingdings" pitchFamily="2" charset="2"/>
        <a:buChar char="n"/>
        <a:defRPr sz="2000">
          <a:solidFill>
            <a:srgbClr val="00357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E2287"/>
        </a:buClr>
        <a:buSzPct val="70000"/>
        <a:buFont typeface="Wingdings" pitchFamily="2" charset="2"/>
        <a:buChar char="n"/>
        <a:defRPr sz="2000">
          <a:solidFill>
            <a:srgbClr val="00357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E2287"/>
        </a:buClr>
        <a:buSzPct val="70000"/>
        <a:buFont typeface="Wingdings" pitchFamily="2" charset="2"/>
        <a:buChar char="n"/>
        <a:defRPr sz="2000">
          <a:solidFill>
            <a:srgbClr val="00357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E2287"/>
        </a:buClr>
        <a:buSzPct val="70000"/>
        <a:buFont typeface="Wingdings" pitchFamily="2" charset="2"/>
        <a:buChar char="n"/>
        <a:defRPr sz="2000">
          <a:solidFill>
            <a:srgbClr val="00357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179388" y="2590800"/>
            <a:ext cx="8785225" cy="381000"/>
          </a:xfrm>
          <a:ln w="9525"/>
        </p:spPr>
        <p:txBody>
          <a:bodyPr/>
          <a:lstStyle/>
          <a:p>
            <a:br>
              <a:rPr lang="en-US" sz="3600" dirty="0">
                <a:latin typeface="Verdana" pitchFamily="-101" charset="0"/>
                <a:ea typeface="ＭＳ Ｐゴシック" pitchFamily="-101" charset="-128"/>
              </a:rPr>
            </a:br>
            <a:br>
              <a:rPr lang="en-US" dirty="0">
                <a:latin typeface="Verdana" pitchFamily="-101" charset="0"/>
                <a:ea typeface="ＭＳ Ｐゴシック" pitchFamily="-101" charset="-128"/>
              </a:rPr>
            </a:br>
            <a:endParaRPr lang="en-US" dirty="0">
              <a:latin typeface="Verdana" pitchFamily="-101" charset="0"/>
              <a:ea typeface="ＭＳ Ｐゴシック" pitchFamily="-101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5150" y="3954463"/>
            <a:ext cx="7696200" cy="2057400"/>
          </a:xfrm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sz="43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</a:rPr>
              <a:t>SE DCS Peer Challenge 2018</a:t>
            </a:r>
          </a:p>
          <a:p>
            <a:pPr>
              <a:buFont typeface="Wingdings" charset="2"/>
              <a:buNone/>
              <a:defRPr/>
            </a:pPr>
            <a:r>
              <a:rPr lang="en-US" sz="2800" b="1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</a:rPr>
              <a:t>Workshop Day 2 pm</a:t>
            </a:r>
          </a:p>
          <a:p>
            <a:pPr>
              <a:buFont typeface="Wingdings" charset="2"/>
              <a:buNone/>
              <a:defRPr/>
            </a:pPr>
            <a:endParaRPr lang="en-US" sz="4400" b="1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-128"/>
            </a:endParaRPr>
          </a:p>
          <a:p>
            <a:pPr>
              <a:buFont typeface="Wingdings" charset="2"/>
              <a:buNone/>
              <a:defRPr/>
            </a:pPr>
            <a:endParaRPr lang="en-US" sz="24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765925" y="6356350"/>
            <a:ext cx="2133600" cy="365125"/>
          </a:xfrm>
        </p:spPr>
        <p:txBody>
          <a:bodyPr/>
          <a:lstStyle/>
          <a:p>
            <a:pPr>
              <a:defRPr/>
            </a:pPr>
            <a:fld id="{1675F87F-FF37-F34A-914A-938602B7839C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511300" y="1981200"/>
            <a:ext cx="59554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SE Sector Led Improvement</a:t>
            </a:r>
          </a:p>
        </p:txBody>
      </p:sp>
    </p:spTree>
    <p:extLst>
      <p:ext uri="{BB962C8B-B14F-4D97-AF65-F5344CB8AC3E}">
        <p14:creationId xmlns:p14="http://schemas.microsoft.com/office/powerpoint/2010/main" val="169307129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-128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76400"/>
            <a:ext cx="7010400" cy="4038600"/>
          </a:xfrm>
        </p:spPr>
        <p:txBody>
          <a:bodyPr>
            <a:normAutofit/>
          </a:bodyPr>
          <a:lstStyle/>
          <a:p>
            <a:pPr lvl="0">
              <a:buSzPct val="55000"/>
              <a:buFont typeface="LucidaGrande" charset="0"/>
              <a:buChar char="▶"/>
            </a:pPr>
            <a:r>
              <a:rPr lang="en-GB" sz="2600" dirty="0">
                <a:effectLst/>
              </a:rPr>
              <a:t>To consider the insights and amend and add to them</a:t>
            </a:r>
          </a:p>
          <a:p>
            <a:pPr lvl="0">
              <a:buSzPct val="55000"/>
              <a:buFont typeface="LucidaGrande" charset="0"/>
              <a:buChar char="▶"/>
            </a:pPr>
            <a:r>
              <a:rPr lang="en-GB" sz="2600" dirty="0">
                <a:effectLst/>
              </a:rPr>
              <a:t>To turn the insights into ‘how to challenges’</a:t>
            </a:r>
          </a:p>
          <a:p>
            <a:pPr lvl="0">
              <a:buSzPct val="55000"/>
              <a:buFont typeface="LucidaGrande" charset="0"/>
              <a:buChar char="▶"/>
            </a:pPr>
            <a:r>
              <a:rPr lang="en-GB" sz="2600" dirty="0">
                <a:effectLst/>
              </a:rPr>
              <a:t>To select some of these ‘how to’ statements and consider possible solutions/actions that could be taken to achieve them</a:t>
            </a:r>
          </a:p>
          <a:p>
            <a:pPr lvl="0">
              <a:buSzPct val="55000"/>
              <a:buFont typeface="LucidaGrande" charset="0"/>
              <a:buChar char="▶"/>
            </a:pPr>
            <a:r>
              <a:rPr lang="en-GB" sz="2600" dirty="0">
                <a:effectLst/>
              </a:rPr>
              <a:t>To identify what is needed to make some of these actions happen</a:t>
            </a:r>
          </a:p>
          <a:p>
            <a:pPr>
              <a:lnSpc>
                <a:spcPct val="80000"/>
              </a:lnSpc>
              <a:buFont typeface="Wingdings" pitchFamily="-111" charset="2"/>
              <a:buNone/>
              <a:defRPr/>
            </a:pPr>
            <a:endParaRPr lang="en-US" sz="2000" dirty="0">
              <a:effectLst/>
              <a:ea typeface="ＭＳ Ｐゴシック" charset="-128"/>
            </a:endParaRPr>
          </a:p>
          <a:p>
            <a:pPr>
              <a:lnSpc>
                <a:spcPct val="80000"/>
              </a:lnSpc>
              <a:buFont typeface="Wingdings" charset="2"/>
              <a:buChar char="n"/>
              <a:defRPr/>
            </a:pPr>
            <a:endParaRPr lang="en-US" sz="2000" dirty="0">
              <a:solidFill>
                <a:schemeClr val="tx1"/>
              </a:solidFill>
              <a:effectLst/>
              <a:ea typeface="ＭＳ Ｐゴシック" charset="-128"/>
            </a:endParaRPr>
          </a:p>
          <a:p>
            <a:pPr>
              <a:lnSpc>
                <a:spcPct val="60000"/>
              </a:lnSpc>
              <a:buFont typeface="Wingdings" charset="2"/>
              <a:buChar char="n"/>
              <a:defRPr/>
            </a:pPr>
            <a:endParaRPr lang="en-US" sz="21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765925" y="6356350"/>
            <a:ext cx="2133600" cy="365125"/>
          </a:xfrm>
        </p:spPr>
        <p:txBody>
          <a:bodyPr/>
          <a:lstStyle/>
          <a:p>
            <a:pPr algn="ctr"/>
            <a:fld id="{8BF24F6F-FAE1-0746-811B-1523230B446C}" type="slidenum">
              <a:rPr lang="en-US"/>
              <a:pPr algn="ctr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6592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 on insights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713" y="1422898"/>
            <a:ext cx="7075487" cy="524646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In groups round tables</a:t>
            </a:r>
          </a:p>
          <a:p>
            <a:pPr lvl="0">
              <a:buFont typeface="LucidaGrande" charset="0"/>
              <a:buChar char="▶"/>
            </a:pPr>
            <a:r>
              <a:rPr lang="en-GB" sz="2400" dirty="0">
                <a:effectLst/>
              </a:rPr>
              <a:t>Look through the insights on the sheet on your table</a:t>
            </a:r>
          </a:p>
          <a:p>
            <a:pPr lvl="0">
              <a:buFont typeface="LucidaGrande" charset="0"/>
              <a:buChar char="▶"/>
            </a:pPr>
            <a:r>
              <a:rPr lang="en-GB" sz="2400" dirty="0">
                <a:effectLst/>
              </a:rPr>
              <a:t>tick those that you agree with, circle those you disagree with  </a:t>
            </a:r>
          </a:p>
          <a:p>
            <a:pPr lvl="0">
              <a:buFont typeface="LucidaGrande" charset="0"/>
              <a:buChar char="▶"/>
            </a:pPr>
            <a:r>
              <a:rPr lang="en-GB" sz="2400" dirty="0">
                <a:effectLst/>
              </a:rPr>
              <a:t>add any additional insights that you feel are missing</a:t>
            </a:r>
          </a:p>
          <a:p>
            <a:pPr lvl="0">
              <a:buFont typeface="LucidaGrande" charset="0"/>
              <a:buChar char="▶"/>
            </a:pPr>
            <a:r>
              <a:rPr lang="en-GB" sz="2400" dirty="0">
                <a:effectLst/>
              </a:rPr>
              <a:t>For each insight identify a goal or outcome you would like to achieve</a:t>
            </a: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725144"/>
            <a:ext cx="2751137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516142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1151" y="2420888"/>
            <a:ext cx="7075487" cy="1219200"/>
          </a:xfrm>
        </p:spPr>
        <p:txBody>
          <a:bodyPr/>
          <a:lstStyle/>
          <a:p>
            <a:pPr>
              <a:defRPr/>
            </a:pPr>
            <a:r>
              <a:rPr lang="en-GB" dirty="0"/>
              <a:t>Feedback from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94334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possible solutions/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8833" y="1639100"/>
            <a:ext cx="7075487" cy="5246462"/>
          </a:xfrm>
        </p:spPr>
        <p:txBody>
          <a:bodyPr/>
          <a:lstStyle/>
          <a:p>
            <a:pPr>
              <a:buFont typeface="LucidaGrande" charset="0"/>
              <a:buChar char="▶"/>
            </a:pPr>
            <a:r>
              <a:rPr lang="en-GB" sz="2400" dirty="0">
                <a:latin typeface="+mj-lt"/>
              </a:rPr>
              <a:t>As a group choose one of the goals</a:t>
            </a:r>
          </a:p>
          <a:p>
            <a:pPr>
              <a:buFont typeface="LucidaGrande" charset="0"/>
              <a:buChar char="▶"/>
            </a:pPr>
            <a:r>
              <a:rPr lang="en-GB" sz="2400" dirty="0">
                <a:effectLst/>
                <a:latin typeface="+mj-lt"/>
              </a:rPr>
              <a:t>write as many ideas as possible one idea per post-it</a:t>
            </a:r>
          </a:p>
          <a:p>
            <a:pPr lvl="1">
              <a:buSzPct val="60000"/>
              <a:buFont typeface="LucidaGrande" charset="0"/>
              <a:buChar char="▶"/>
            </a:pPr>
            <a:r>
              <a:rPr lang="en-US" sz="2000" dirty="0">
                <a:effectLst/>
                <a:latin typeface="+mj-lt"/>
              </a:rPr>
              <a:t>aim for quantity to reach quality</a:t>
            </a:r>
          </a:p>
          <a:p>
            <a:pPr lvl="1">
              <a:buSzPct val="60000"/>
              <a:buFont typeface="LucidaGrande" charset="0"/>
              <a:buChar char="▶"/>
            </a:pPr>
            <a:r>
              <a:rPr lang="en-US" sz="2000" dirty="0">
                <a:effectLst/>
                <a:latin typeface="+mj-lt"/>
              </a:rPr>
              <a:t>build off other people’s ideas</a:t>
            </a:r>
          </a:p>
          <a:p>
            <a:pPr lvl="1">
              <a:buSzPct val="60000"/>
              <a:buFont typeface="LucidaGrande" charset="0"/>
              <a:buChar char="▶"/>
            </a:pPr>
            <a:r>
              <a:rPr lang="en-US" sz="2000" dirty="0">
                <a:effectLst/>
                <a:latin typeface="+mj-lt"/>
              </a:rPr>
              <a:t>generate unusual ideas </a:t>
            </a:r>
            <a:endParaRPr lang="en-GB" sz="2000" dirty="0">
              <a:effectLst/>
              <a:latin typeface="+mj-lt"/>
            </a:endParaRPr>
          </a:p>
          <a:p>
            <a:pPr lvl="1">
              <a:buSzPct val="60000"/>
              <a:buFont typeface="LucidaGrande" charset="0"/>
              <a:buChar char="▶"/>
            </a:pPr>
            <a:r>
              <a:rPr lang="en-GB" sz="2000" dirty="0">
                <a:effectLst/>
                <a:latin typeface="+mj-lt"/>
              </a:rPr>
              <a:t>accept all ideas at this stage without judgement</a:t>
            </a:r>
            <a:endParaRPr lang="en-US" sz="2000" dirty="0">
              <a:effectLst/>
              <a:latin typeface="+mj-lt"/>
            </a:endParaRPr>
          </a:p>
          <a:p>
            <a:pPr>
              <a:buSzPct val="60000"/>
              <a:buFont typeface="LucidaGrande" charset="0"/>
              <a:buChar char="▶"/>
            </a:pPr>
            <a:r>
              <a:rPr lang="en-US" sz="2400" dirty="0">
                <a:effectLst/>
                <a:latin typeface="+mj-lt"/>
              </a:rPr>
              <a:t>Share your ideas on the flipchart sheet in the </a:t>
            </a:r>
            <a:r>
              <a:rPr lang="en-US" sz="2400" dirty="0" err="1">
                <a:effectLst/>
                <a:latin typeface="+mj-lt"/>
              </a:rPr>
              <a:t>centre</a:t>
            </a:r>
            <a:r>
              <a:rPr lang="en-US" sz="2400" dirty="0">
                <a:effectLst/>
                <a:latin typeface="+mj-lt"/>
              </a:rPr>
              <a:t> of the table</a:t>
            </a:r>
            <a:endParaRPr lang="en-US" sz="2400" dirty="0">
              <a:latin typeface="+mj-lt"/>
            </a:endParaRPr>
          </a:p>
          <a:p>
            <a:pPr>
              <a:buFont typeface="LucidaGrande" charset="0"/>
              <a:buChar char="▶"/>
            </a:pPr>
            <a:endParaRPr lang="en-GB" sz="2400" dirty="0">
              <a:effectLst/>
            </a:endParaRPr>
          </a:p>
          <a:p>
            <a:endParaRPr lang="en-US" sz="2400" dirty="0"/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102225"/>
            <a:ext cx="2751137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4701859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Refine the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712" y="2142834"/>
            <a:ext cx="7075487" cy="2664296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Of the range of the ideas on the table, vote for the three actions/ solutions that you think will have the highest impact on your goal and are possible to implement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A84EA9-83BF-D54A-BC2E-565097523B9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91642"/>
            <a:ext cx="3543225" cy="2261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06168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1151" y="2420888"/>
            <a:ext cx="7075487" cy="1219200"/>
          </a:xfrm>
        </p:spPr>
        <p:txBody>
          <a:bodyPr/>
          <a:lstStyle/>
          <a:p>
            <a:pPr>
              <a:defRPr/>
            </a:pPr>
            <a:r>
              <a:rPr lang="en-GB" dirty="0"/>
              <a:t>Feedback on proposed actions/solutions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33527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1151" y="2420888"/>
            <a:ext cx="6831329" cy="2232248"/>
          </a:xfrm>
        </p:spPr>
        <p:txBody>
          <a:bodyPr/>
          <a:lstStyle/>
          <a:p>
            <a:pPr>
              <a:defRPr/>
            </a:pPr>
            <a:r>
              <a:rPr lang="en-GB" sz="3200" dirty="0"/>
              <a:t>Evaluation first thoughts on the peer challenge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What went well?</a:t>
            </a:r>
            <a:br>
              <a:rPr lang="en-GB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br>
              <a:rPr lang="en-GB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GB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Even better if?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2919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7718</TotalTime>
  <Words>236</Words>
  <Application>Microsoft Office PowerPoint</Application>
  <PresentationFormat>On-screen Show (4:3)</PresentationFormat>
  <Paragraphs>35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LucidaGrande</vt:lpstr>
      <vt:lpstr>Verdana</vt:lpstr>
      <vt:lpstr>Wingdings</vt:lpstr>
      <vt:lpstr>Proposal</vt:lpstr>
      <vt:lpstr>  </vt:lpstr>
      <vt:lpstr>Objectives</vt:lpstr>
      <vt:lpstr>Reflection on insights</vt:lpstr>
      <vt:lpstr>Feedback from groups</vt:lpstr>
      <vt:lpstr>Developing possible solutions/ actions</vt:lpstr>
      <vt:lpstr>Refine the ideas</vt:lpstr>
      <vt:lpstr>Feedback on proposed actions/solutions</vt:lpstr>
      <vt:lpstr>Evaluation first thoughts on the peer challenge  What went well?  Even better if?</vt:lpstr>
    </vt:vector>
  </TitlesOfParts>
  <Company>Kent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oliphl01</dc:creator>
  <cp:lastModifiedBy>Richard Tyndall</cp:lastModifiedBy>
  <cp:revision>119</cp:revision>
  <dcterms:created xsi:type="dcterms:W3CDTF">2016-02-04T09:04:42Z</dcterms:created>
  <dcterms:modified xsi:type="dcterms:W3CDTF">2018-01-05T19:16:18Z</dcterms:modified>
</cp:coreProperties>
</file>