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56" r:id="rId2"/>
    <p:sldId id="257" r:id="rId3"/>
    <p:sldId id="258" r:id="rId4"/>
    <p:sldId id="259" r:id="rId5"/>
    <p:sldId id="262" r:id="rId6"/>
    <p:sldId id="260" r:id="rId7"/>
    <p:sldId id="263" r:id="rId8"/>
    <p:sldId id="261" r:id="rId9"/>
    <p:sldId id="264" r:id="rId10"/>
    <p:sldId id="265" r:id="rId11"/>
    <p:sldId id="266" r:id="rId12"/>
    <p:sldId id="267" r:id="rId13"/>
    <p:sldId id="268" r:id="rId14"/>
    <p:sldId id="278" r:id="rId15"/>
    <p:sldId id="277" r:id="rId16"/>
    <p:sldId id="279" r:id="rId17"/>
    <p:sldId id="280" r:id="rId18"/>
    <p:sldId id="281" r:id="rId19"/>
    <p:sldId id="282" r:id="rId20"/>
    <p:sldId id="297" r:id="rId21"/>
    <p:sldId id="294" r:id="rId22"/>
    <p:sldId id="295" r:id="rId23"/>
    <p:sldId id="298" r:id="rId24"/>
    <p:sldId id="299" r:id="rId25"/>
    <p:sldId id="300" r:id="rId26"/>
    <p:sldId id="283" r:id="rId27"/>
    <p:sldId id="284" r:id="rId28"/>
    <p:sldId id="293" r:id="rId29"/>
    <p:sldId id="285" r:id="rId30"/>
    <p:sldId id="286" r:id="rId31"/>
    <p:sldId id="287" r:id="rId32"/>
    <p:sldId id="289" r:id="rId33"/>
    <p:sldId id="292" r:id="rId34"/>
    <p:sldId id="291" r:id="rId35"/>
    <p:sldId id="288" r:id="rId36"/>
    <p:sldId id="290" r:id="rId37"/>
    <p:sldId id="296" r:id="rId38"/>
    <p:sldId id="270" r:id="rId39"/>
    <p:sldId id="272" r:id="rId40"/>
    <p:sldId id="273" r:id="rId41"/>
    <p:sldId id="274" r:id="rId42"/>
    <p:sldId id="275" r:id="rId43"/>
    <p:sldId id="276" r:id="rId44"/>
  </p:sldIdLst>
  <p:sldSz cx="9144000" cy="6858000" type="screen4x3"/>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DA493A"/>
    <a:srgbClr val="C6E6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94694"/>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768156907884499E-2"/>
          <c:y val="1.02858410802602E-2"/>
          <c:w val="0.97803727636820004"/>
          <c:h val="0.753396104859265"/>
        </c:manualLayout>
      </c:layout>
      <c:barChart>
        <c:barDir val="col"/>
        <c:grouping val="clustered"/>
        <c:varyColors val="0"/>
        <c:ser>
          <c:idx val="0"/>
          <c:order val="0"/>
          <c:tx>
            <c:strRef>
              <c:f>Sheet1!$A$3</c:f>
              <c:strCache>
                <c:ptCount val="1"/>
                <c:pt idx="0">
                  <c:v>Secure</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Sheet1!$B$3:$H$3</c:f>
              <c:numCache>
                <c:formatCode>General</c:formatCode>
                <c:ptCount val="7"/>
                <c:pt idx="0">
                  <c:v>4</c:v>
                </c:pt>
                <c:pt idx="1">
                  <c:v>0</c:v>
                </c:pt>
                <c:pt idx="2">
                  <c:v>2</c:v>
                </c:pt>
                <c:pt idx="3">
                  <c:v>2</c:v>
                </c:pt>
                <c:pt idx="4">
                  <c:v>2</c:v>
                </c:pt>
                <c:pt idx="5">
                  <c:v>3</c:v>
                </c:pt>
                <c:pt idx="6">
                  <c:v>6</c:v>
                </c:pt>
              </c:numCache>
            </c:numRef>
          </c:val>
          <c:extLst>
            <c:ext xmlns:c16="http://schemas.microsoft.com/office/drawing/2014/chart" uri="{C3380CC4-5D6E-409C-BE32-E72D297353CC}">
              <c16:uniqueId val="{00000000-C42F-4877-A9A3-555ECE81074E}"/>
            </c:ext>
          </c:extLst>
        </c:ser>
        <c:ser>
          <c:idx val="1"/>
          <c:order val="1"/>
          <c:tx>
            <c:strRef>
              <c:f>Sheet1!$A$4</c:f>
              <c:strCache>
                <c:ptCount val="1"/>
                <c:pt idx="0">
                  <c:v>Residential</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Sheet1!$B$4:$H$4</c:f>
              <c:numCache>
                <c:formatCode>General</c:formatCode>
                <c:ptCount val="7"/>
                <c:pt idx="0">
                  <c:v>72</c:v>
                </c:pt>
                <c:pt idx="1">
                  <c:v>9</c:v>
                </c:pt>
                <c:pt idx="2">
                  <c:v>32</c:v>
                </c:pt>
                <c:pt idx="3">
                  <c:v>8</c:v>
                </c:pt>
                <c:pt idx="4">
                  <c:v>38</c:v>
                </c:pt>
                <c:pt idx="5">
                  <c:v>9</c:v>
                </c:pt>
                <c:pt idx="6">
                  <c:v>26</c:v>
                </c:pt>
              </c:numCache>
            </c:numRef>
          </c:val>
          <c:extLst>
            <c:ext xmlns:c16="http://schemas.microsoft.com/office/drawing/2014/chart" uri="{C3380CC4-5D6E-409C-BE32-E72D297353CC}">
              <c16:uniqueId val="{00000001-C42F-4877-A9A3-555ECE81074E}"/>
            </c:ext>
          </c:extLst>
        </c:ser>
        <c:ser>
          <c:idx val="2"/>
          <c:order val="2"/>
          <c:tx>
            <c:strRef>
              <c:f>Sheet1!$A$5</c:f>
              <c:strCache>
                <c:ptCount val="1"/>
                <c:pt idx="0">
                  <c:v>Foster</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Sheet1!$B$5:$H$5</c:f>
              <c:numCache>
                <c:formatCode>General</c:formatCode>
                <c:ptCount val="7"/>
                <c:pt idx="0">
                  <c:v>29</c:v>
                </c:pt>
                <c:pt idx="1">
                  <c:v>8</c:v>
                </c:pt>
                <c:pt idx="2">
                  <c:v>12</c:v>
                </c:pt>
                <c:pt idx="3">
                  <c:v>2</c:v>
                </c:pt>
                <c:pt idx="4">
                  <c:v>19</c:v>
                </c:pt>
                <c:pt idx="5">
                  <c:v>8</c:v>
                </c:pt>
                <c:pt idx="6">
                  <c:v>64</c:v>
                </c:pt>
              </c:numCache>
            </c:numRef>
          </c:val>
          <c:extLst>
            <c:ext xmlns:c16="http://schemas.microsoft.com/office/drawing/2014/chart" uri="{C3380CC4-5D6E-409C-BE32-E72D297353CC}">
              <c16:uniqueId val="{00000002-C42F-4877-A9A3-555ECE81074E}"/>
            </c:ext>
          </c:extLst>
        </c:ser>
        <c:ser>
          <c:idx val="3"/>
          <c:order val="3"/>
          <c:tx>
            <c:strRef>
              <c:f>Sheet1!$A$6</c:f>
              <c:strCache>
                <c:ptCount val="1"/>
                <c:pt idx="0">
                  <c:v>EOC</c:v>
                </c:pt>
              </c:strCache>
            </c:strRef>
          </c:tx>
          <c:spPr>
            <a:solidFill>
              <a:schemeClr val="accent4">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Sheet1!$B$6:$H$6</c:f>
              <c:numCache>
                <c:formatCode>General</c:formatCode>
                <c:ptCount val="7"/>
                <c:pt idx="0">
                  <c:v>35</c:v>
                </c:pt>
                <c:pt idx="1">
                  <c:v>21</c:v>
                </c:pt>
                <c:pt idx="2">
                  <c:v>26</c:v>
                </c:pt>
                <c:pt idx="3">
                  <c:v>39</c:v>
                </c:pt>
                <c:pt idx="4">
                  <c:v>104</c:v>
                </c:pt>
                <c:pt idx="5">
                  <c:v>36</c:v>
                </c:pt>
                <c:pt idx="6">
                  <c:v>41</c:v>
                </c:pt>
              </c:numCache>
            </c:numRef>
          </c:val>
          <c:extLst>
            <c:ext xmlns:c16="http://schemas.microsoft.com/office/drawing/2014/chart" uri="{C3380CC4-5D6E-409C-BE32-E72D297353CC}">
              <c16:uniqueId val="{00000003-C42F-4877-A9A3-555ECE81074E}"/>
            </c:ext>
          </c:extLst>
        </c:ser>
        <c:ser>
          <c:idx val="4"/>
          <c:order val="4"/>
          <c:tx>
            <c:strRef>
              <c:f>Sheet1!$A$7</c:f>
              <c:strCache>
                <c:ptCount val="1"/>
                <c:pt idx="0">
                  <c:v>Other</c:v>
                </c:pt>
              </c:strCache>
            </c:strRef>
          </c:tx>
          <c:spPr>
            <a:solidFill>
              <a:schemeClr val="accent5">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Sheet1!$B$7:$H$7</c:f>
              <c:numCache>
                <c:formatCode>General</c:formatCode>
                <c:ptCount val="7"/>
                <c:pt idx="0">
                  <c:v>62</c:v>
                </c:pt>
                <c:pt idx="1">
                  <c:v>7</c:v>
                </c:pt>
                <c:pt idx="2">
                  <c:v>19</c:v>
                </c:pt>
                <c:pt idx="3">
                  <c:v>12</c:v>
                </c:pt>
                <c:pt idx="5">
                  <c:v>24</c:v>
                </c:pt>
                <c:pt idx="6">
                  <c:v>12</c:v>
                </c:pt>
              </c:numCache>
            </c:numRef>
          </c:val>
          <c:extLst>
            <c:ext xmlns:c16="http://schemas.microsoft.com/office/drawing/2014/chart" uri="{C3380CC4-5D6E-409C-BE32-E72D297353CC}">
              <c16:uniqueId val="{00000004-C42F-4877-A9A3-555ECE81074E}"/>
            </c:ext>
          </c:extLst>
        </c:ser>
        <c:dLbls>
          <c:dLblPos val="inEnd"/>
          <c:showLegendKey val="0"/>
          <c:showVal val="1"/>
          <c:showCatName val="0"/>
          <c:showSerName val="0"/>
          <c:showPercent val="0"/>
          <c:showBubbleSize val="0"/>
        </c:dLbls>
        <c:gapWidth val="65"/>
        <c:axId val="-2095429384"/>
        <c:axId val="-2095426376"/>
      </c:barChart>
      <c:catAx>
        <c:axId val="-2095429384"/>
        <c:scaling>
          <c:orientation val="minMax"/>
        </c:scaling>
        <c:delete val="1"/>
        <c:axPos val="b"/>
        <c:numFmt formatCode="@" sourceLinked="0"/>
        <c:majorTickMark val="none"/>
        <c:minorTickMark val="none"/>
        <c:tickLblPos val="nextTo"/>
        <c:crossAx val="-2095426376"/>
        <c:crosses val="autoZero"/>
        <c:auto val="1"/>
        <c:lblAlgn val="ctr"/>
        <c:lblOffset val="100"/>
        <c:noMultiLvlLbl val="0"/>
      </c:catAx>
      <c:valAx>
        <c:axId val="-209542637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2095429384"/>
        <c:crosses val="autoZero"/>
        <c:crossBetween val="between"/>
      </c:valAx>
      <c:spPr>
        <a:noFill/>
        <a:ln>
          <a:noFill/>
        </a:ln>
        <a:effectLst/>
      </c:spPr>
    </c:plotArea>
    <c:legend>
      <c:legendPos val="b"/>
      <c:layout>
        <c:manualLayout>
          <c:xMode val="edge"/>
          <c:yMode val="edge"/>
          <c:x val="0.203557528216355"/>
          <c:y val="0.79908068725224402"/>
          <c:w val="0.62324347841132399"/>
          <c:h val="4.1042319296485802E-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65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6062171953794E-2"/>
          <c:y val="2.54283318751823E-2"/>
          <c:w val="0.93894930825210998"/>
          <c:h val="0.84167468649752097"/>
        </c:manualLayout>
      </c:layout>
      <c:barChart>
        <c:barDir val="col"/>
        <c:grouping val="clustered"/>
        <c:varyColors val="0"/>
        <c:ser>
          <c:idx val="0"/>
          <c:order val="0"/>
          <c:tx>
            <c:strRef>
              <c:f>Sheet1!$A$2</c:f>
              <c:strCache>
                <c:ptCount val="1"/>
                <c:pt idx="0">
                  <c:v>CLA Boys</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Sheet1!$B$1:$I$1</c:f>
              <c:strCache>
                <c:ptCount val="8"/>
                <c:pt idx="0">
                  <c:v>10yrs</c:v>
                </c:pt>
                <c:pt idx="1">
                  <c:v>11yrs</c:v>
                </c:pt>
                <c:pt idx="2">
                  <c:v>12yrs</c:v>
                </c:pt>
                <c:pt idx="3">
                  <c:v>13yrs</c:v>
                </c:pt>
                <c:pt idx="4">
                  <c:v>14yrs</c:v>
                </c:pt>
                <c:pt idx="5">
                  <c:v>15yrs</c:v>
                </c:pt>
                <c:pt idx="6">
                  <c:v>16yrs</c:v>
                </c:pt>
                <c:pt idx="7">
                  <c:v>17yrs</c:v>
                </c:pt>
              </c:strCache>
            </c:strRef>
          </c:cat>
          <c:val>
            <c:numRef>
              <c:f>Sheet1!$B$2:$I$2</c:f>
              <c:numCache>
                <c:formatCode>General</c:formatCode>
                <c:ptCount val="8"/>
                <c:pt idx="0">
                  <c:v>33</c:v>
                </c:pt>
                <c:pt idx="1">
                  <c:v>42</c:v>
                </c:pt>
                <c:pt idx="2">
                  <c:v>40</c:v>
                </c:pt>
                <c:pt idx="3">
                  <c:v>53</c:v>
                </c:pt>
                <c:pt idx="4">
                  <c:v>70</c:v>
                </c:pt>
                <c:pt idx="5">
                  <c:v>101</c:v>
                </c:pt>
                <c:pt idx="6">
                  <c:v>117</c:v>
                </c:pt>
                <c:pt idx="7">
                  <c:v>152</c:v>
                </c:pt>
              </c:numCache>
            </c:numRef>
          </c:val>
          <c:extLst>
            <c:ext xmlns:c16="http://schemas.microsoft.com/office/drawing/2014/chart" uri="{C3380CC4-5D6E-409C-BE32-E72D297353CC}">
              <c16:uniqueId val="{00000000-15F0-4304-9674-0E16C90CD092}"/>
            </c:ext>
          </c:extLst>
        </c:ser>
        <c:ser>
          <c:idx val="1"/>
          <c:order val="1"/>
          <c:tx>
            <c:strRef>
              <c:f>Sheet1!$A$3</c:f>
              <c:strCache>
                <c:ptCount val="1"/>
                <c:pt idx="0">
                  <c:v>CLA Girls</c:v>
                </c:pt>
              </c:strCache>
            </c:strRef>
          </c:tx>
          <c:spPr>
            <a:solidFill>
              <a:schemeClr val="accent2">
                <a:alpha val="85000"/>
              </a:schemeClr>
            </a:solidFill>
            <a:ln w="9525" cap="flat" cmpd="sng" algn="ctr">
              <a:solidFill>
                <a:schemeClr val="lt1">
                  <a:alpha val="50000"/>
                </a:schemeClr>
              </a:solidFill>
              <a:round/>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296C-46EB-9168-90EAE01874C0}"/>
                </c:ext>
              </c:extLst>
            </c:dLbl>
            <c:dLbl>
              <c:idx val="1"/>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296C-46EB-9168-90EAE01874C0}"/>
                </c:ext>
              </c:extLst>
            </c:dLbl>
            <c:dLbl>
              <c:idx val="2"/>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296C-46EB-9168-90EAE01874C0}"/>
                </c:ext>
              </c:extLst>
            </c:dLbl>
            <c:dLbl>
              <c:idx val="3"/>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296C-46EB-9168-90EAE01874C0}"/>
                </c:ext>
              </c:extLst>
            </c:dLbl>
            <c:dLbl>
              <c:idx val="4"/>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4-296C-46EB-9168-90EAE01874C0}"/>
                </c:ext>
              </c:extLst>
            </c:dLbl>
            <c:dLbl>
              <c:idx val="5"/>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296C-46EB-9168-90EAE01874C0}"/>
                </c:ext>
              </c:extLst>
            </c:dLbl>
            <c:dLbl>
              <c:idx val="6"/>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6-296C-46EB-9168-90EAE01874C0}"/>
                </c:ext>
              </c:extLst>
            </c:dLbl>
            <c:dLbl>
              <c:idx val="7"/>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7-296C-46EB-9168-90EAE01874C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Sheet1!$B$1:$I$1</c:f>
              <c:strCache>
                <c:ptCount val="8"/>
                <c:pt idx="0">
                  <c:v>10yrs</c:v>
                </c:pt>
                <c:pt idx="1">
                  <c:v>11yrs</c:v>
                </c:pt>
                <c:pt idx="2">
                  <c:v>12yrs</c:v>
                </c:pt>
                <c:pt idx="3">
                  <c:v>13yrs</c:v>
                </c:pt>
                <c:pt idx="4">
                  <c:v>14yrs</c:v>
                </c:pt>
                <c:pt idx="5">
                  <c:v>15yrs</c:v>
                </c:pt>
                <c:pt idx="6">
                  <c:v>16yrs</c:v>
                </c:pt>
                <c:pt idx="7">
                  <c:v>17yrs</c:v>
                </c:pt>
              </c:strCache>
            </c:strRef>
          </c:cat>
          <c:val>
            <c:numRef>
              <c:f>Sheet1!$B$3:$I$3</c:f>
              <c:numCache>
                <c:formatCode>General</c:formatCode>
                <c:ptCount val="8"/>
                <c:pt idx="0">
                  <c:v>16</c:v>
                </c:pt>
                <c:pt idx="1">
                  <c:v>35</c:v>
                </c:pt>
                <c:pt idx="2">
                  <c:v>33</c:v>
                </c:pt>
                <c:pt idx="3">
                  <c:v>42</c:v>
                </c:pt>
                <c:pt idx="4">
                  <c:v>59</c:v>
                </c:pt>
                <c:pt idx="5">
                  <c:v>70</c:v>
                </c:pt>
                <c:pt idx="6">
                  <c:v>73</c:v>
                </c:pt>
                <c:pt idx="7">
                  <c:v>78</c:v>
                </c:pt>
              </c:numCache>
            </c:numRef>
          </c:val>
          <c:extLst>
            <c:ext xmlns:c16="http://schemas.microsoft.com/office/drawing/2014/chart" uri="{C3380CC4-5D6E-409C-BE32-E72D297353CC}">
              <c16:uniqueId val="{00000009-15F0-4304-9674-0E16C90CD092}"/>
            </c:ext>
          </c:extLst>
        </c:ser>
        <c:ser>
          <c:idx val="2"/>
          <c:order val="2"/>
          <c:tx>
            <c:strRef>
              <c:f>Sheet1!$A$4</c:f>
              <c:strCache>
                <c:ptCount val="1"/>
                <c:pt idx="0">
                  <c:v>EOC Boys</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Sheet1!$B$1:$I$1</c:f>
              <c:strCache>
                <c:ptCount val="8"/>
                <c:pt idx="0">
                  <c:v>10yrs</c:v>
                </c:pt>
                <c:pt idx="1">
                  <c:v>11yrs</c:v>
                </c:pt>
                <c:pt idx="2">
                  <c:v>12yrs</c:v>
                </c:pt>
                <c:pt idx="3">
                  <c:v>13yrs</c:v>
                </c:pt>
                <c:pt idx="4">
                  <c:v>14yrs</c:v>
                </c:pt>
                <c:pt idx="5">
                  <c:v>15yrs</c:v>
                </c:pt>
                <c:pt idx="6">
                  <c:v>16yrs</c:v>
                </c:pt>
                <c:pt idx="7">
                  <c:v>17yrs</c:v>
                </c:pt>
              </c:strCache>
            </c:strRef>
          </c:cat>
          <c:val>
            <c:numRef>
              <c:f>Sheet1!$B$4:$I$4</c:f>
              <c:numCache>
                <c:formatCode>General</c:formatCode>
                <c:ptCount val="8"/>
                <c:pt idx="0">
                  <c:v>2</c:v>
                </c:pt>
                <c:pt idx="1">
                  <c:v>9</c:v>
                </c:pt>
                <c:pt idx="2">
                  <c:v>11</c:v>
                </c:pt>
                <c:pt idx="3">
                  <c:v>28</c:v>
                </c:pt>
                <c:pt idx="4">
                  <c:v>34</c:v>
                </c:pt>
                <c:pt idx="5">
                  <c:v>31</c:v>
                </c:pt>
                <c:pt idx="6">
                  <c:v>30</c:v>
                </c:pt>
                <c:pt idx="7">
                  <c:v>9</c:v>
                </c:pt>
              </c:numCache>
            </c:numRef>
          </c:val>
          <c:extLst>
            <c:ext xmlns:c16="http://schemas.microsoft.com/office/drawing/2014/chart" uri="{C3380CC4-5D6E-409C-BE32-E72D297353CC}">
              <c16:uniqueId val="{0000000A-15F0-4304-9674-0E16C90CD092}"/>
            </c:ext>
          </c:extLst>
        </c:ser>
        <c:ser>
          <c:idx val="3"/>
          <c:order val="3"/>
          <c:tx>
            <c:strRef>
              <c:f>Sheet1!$A$5</c:f>
              <c:strCache>
                <c:ptCount val="1"/>
                <c:pt idx="0">
                  <c:v>EOC Girls</c:v>
                </c:pt>
              </c:strCache>
            </c:strRef>
          </c:tx>
          <c:spPr>
            <a:solidFill>
              <a:schemeClr val="accent4">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Sheet1!$B$1:$I$1</c:f>
              <c:strCache>
                <c:ptCount val="8"/>
                <c:pt idx="0">
                  <c:v>10yrs</c:v>
                </c:pt>
                <c:pt idx="1">
                  <c:v>11yrs</c:v>
                </c:pt>
                <c:pt idx="2">
                  <c:v>12yrs</c:v>
                </c:pt>
                <c:pt idx="3">
                  <c:v>13yrs</c:v>
                </c:pt>
                <c:pt idx="4">
                  <c:v>14yrs</c:v>
                </c:pt>
                <c:pt idx="5">
                  <c:v>15yrs</c:v>
                </c:pt>
                <c:pt idx="6">
                  <c:v>16yrs</c:v>
                </c:pt>
                <c:pt idx="7">
                  <c:v>17yrs</c:v>
                </c:pt>
              </c:strCache>
            </c:strRef>
          </c:cat>
          <c:val>
            <c:numRef>
              <c:f>Sheet1!$B$5:$I$5</c:f>
              <c:numCache>
                <c:formatCode>General</c:formatCode>
                <c:ptCount val="8"/>
                <c:pt idx="0">
                  <c:v>5</c:v>
                </c:pt>
                <c:pt idx="1">
                  <c:v>11</c:v>
                </c:pt>
                <c:pt idx="2">
                  <c:v>2</c:v>
                </c:pt>
                <c:pt idx="3">
                  <c:v>16</c:v>
                </c:pt>
                <c:pt idx="4">
                  <c:v>22</c:v>
                </c:pt>
                <c:pt idx="5">
                  <c:v>21</c:v>
                </c:pt>
                <c:pt idx="6">
                  <c:v>15</c:v>
                </c:pt>
                <c:pt idx="7">
                  <c:v>4</c:v>
                </c:pt>
              </c:numCache>
            </c:numRef>
          </c:val>
          <c:extLst>
            <c:ext xmlns:c16="http://schemas.microsoft.com/office/drawing/2014/chart" uri="{C3380CC4-5D6E-409C-BE32-E72D297353CC}">
              <c16:uniqueId val="{0000000B-15F0-4304-9674-0E16C90CD092}"/>
            </c:ext>
          </c:extLst>
        </c:ser>
        <c:dLbls>
          <c:dLblPos val="inEnd"/>
          <c:showLegendKey val="0"/>
          <c:showVal val="1"/>
          <c:showCatName val="0"/>
          <c:showSerName val="0"/>
          <c:showPercent val="0"/>
          <c:showBubbleSize val="0"/>
        </c:dLbls>
        <c:gapWidth val="65"/>
        <c:axId val="-2095600712"/>
        <c:axId val="-2095596968"/>
      </c:barChart>
      <c:catAx>
        <c:axId val="-209560071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00" b="0" i="0" u="none" strike="noStrike" kern="1200" cap="all" baseline="0">
                <a:solidFill>
                  <a:schemeClr val="dk1">
                    <a:lumMod val="75000"/>
                    <a:lumOff val="25000"/>
                    <a:alpha val="85000"/>
                  </a:schemeClr>
                </a:solidFill>
                <a:latin typeface="+mn-lt"/>
                <a:ea typeface="+mn-ea"/>
                <a:cs typeface="+mn-cs"/>
              </a:defRPr>
            </a:pPr>
            <a:endParaRPr lang="en-US"/>
          </a:p>
        </c:txPr>
        <c:crossAx val="-2095596968"/>
        <c:crosses val="autoZero"/>
        <c:auto val="1"/>
        <c:lblAlgn val="ctr"/>
        <c:lblOffset val="100"/>
        <c:noMultiLvlLbl val="0"/>
      </c:catAx>
      <c:valAx>
        <c:axId val="-209559696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2095600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0.09836</cdr:x>
      <cdr:y>0.09705</cdr:y>
    </cdr:from>
    <cdr:to>
      <cdr:x>0.18033</cdr:x>
      <cdr:y>0.14679</cdr:y>
    </cdr:to>
    <cdr:sp macro="" textlink="">
      <cdr:nvSpPr>
        <cdr:cNvPr id="2" name="TextBox 1">
          <a:extLst xmlns:a="http://schemas.openxmlformats.org/drawingml/2006/main">
            <a:ext uri="{FF2B5EF4-FFF2-40B4-BE49-F238E27FC236}">
              <a16:creationId xmlns:a16="http://schemas.microsoft.com/office/drawing/2014/main" id="{0E80C379-117D-4D00-9E22-E75E4DA80190}"/>
            </a:ext>
          </a:extLst>
        </cdr:cNvPr>
        <cdr:cNvSpPr txBox="1"/>
      </cdr:nvSpPr>
      <cdr:spPr>
        <a:xfrm xmlns:a="http://schemas.openxmlformats.org/drawingml/2006/main">
          <a:off x="864096" y="562068"/>
          <a:ext cx="720080"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600" dirty="0"/>
        </a:p>
      </cdr:txBody>
    </cdr:sp>
  </cdr:relSizeAnchor>
  <cdr:relSizeAnchor xmlns:cdr="http://schemas.openxmlformats.org/drawingml/2006/chartDrawing">
    <cdr:from>
      <cdr:x>0.07377</cdr:x>
      <cdr:y>0.05772</cdr:y>
    </cdr:from>
    <cdr:to>
      <cdr:x>0.16393</cdr:x>
      <cdr:y>0.11545</cdr:y>
    </cdr:to>
    <cdr:sp macro="" textlink="">
      <cdr:nvSpPr>
        <cdr:cNvPr id="3" name="TextBox 2">
          <a:extLst xmlns:a="http://schemas.openxmlformats.org/drawingml/2006/main">
            <a:ext uri="{FF2B5EF4-FFF2-40B4-BE49-F238E27FC236}">
              <a16:creationId xmlns:a16="http://schemas.microsoft.com/office/drawing/2014/main" id="{65BD41B3-0ADD-40E0-89A4-9F37557D1578}"/>
            </a:ext>
          </a:extLst>
        </cdr:cNvPr>
        <cdr:cNvSpPr txBox="1"/>
      </cdr:nvSpPr>
      <cdr:spPr>
        <a:xfrm xmlns:a="http://schemas.openxmlformats.org/drawingml/2006/main">
          <a:off x="648072" y="360040"/>
          <a:ext cx="792088"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600" dirty="0"/>
            <a:t>CSE</a:t>
          </a:r>
        </a:p>
      </cdr:txBody>
    </cdr:sp>
  </cdr:relSizeAnchor>
  <cdr:relSizeAnchor xmlns:cdr="http://schemas.openxmlformats.org/drawingml/2006/chartDrawing">
    <cdr:from>
      <cdr:x>0.15574</cdr:x>
      <cdr:y>0.57724</cdr:y>
    </cdr:from>
    <cdr:to>
      <cdr:x>0.27869</cdr:x>
      <cdr:y>0.62341</cdr:y>
    </cdr:to>
    <cdr:sp macro="" textlink="">
      <cdr:nvSpPr>
        <cdr:cNvPr id="4" name="TextBox 3">
          <a:extLst xmlns:a="http://schemas.openxmlformats.org/drawingml/2006/main">
            <a:ext uri="{FF2B5EF4-FFF2-40B4-BE49-F238E27FC236}">
              <a16:creationId xmlns:a16="http://schemas.microsoft.com/office/drawing/2014/main" id="{9D556C05-D976-481E-877F-BB2D25486BEF}"/>
            </a:ext>
          </a:extLst>
        </cdr:cNvPr>
        <cdr:cNvSpPr txBox="1"/>
      </cdr:nvSpPr>
      <cdr:spPr>
        <a:xfrm xmlns:a="http://schemas.openxmlformats.org/drawingml/2006/main">
          <a:off x="1368152" y="3600400"/>
          <a:ext cx="1080120"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600" dirty="0"/>
            <a:t>Criminal</a:t>
          </a:r>
        </a:p>
      </cdr:txBody>
    </cdr:sp>
  </cdr:relSizeAnchor>
  <cdr:relSizeAnchor xmlns:cdr="http://schemas.openxmlformats.org/drawingml/2006/chartDrawing">
    <cdr:from>
      <cdr:x>0.29508</cdr:x>
      <cdr:y>0.39252</cdr:y>
    </cdr:from>
    <cdr:to>
      <cdr:x>0.44262</cdr:x>
      <cdr:y>0.49642</cdr:y>
    </cdr:to>
    <cdr:sp macro="" textlink="">
      <cdr:nvSpPr>
        <cdr:cNvPr id="5" name="TextBox 4">
          <a:extLst xmlns:a="http://schemas.openxmlformats.org/drawingml/2006/main">
            <a:ext uri="{FF2B5EF4-FFF2-40B4-BE49-F238E27FC236}">
              <a16:creationId xmlns:a16="http://schemas.microsoft.com/office/drawing/2014/main" id="{B78258AF-C3E3-45E1-BA37-3D2D4C722BC3}"/>
            </a:ext>
          </a:extLst>
        </cdr:cNvPr>
        <cdr:cNvSpPr txBox="1"/>
      </cdr:nvSpPr>
      <cdr:spPr>
        <a:xfrm xmlns:a="http://schemas.openxmlformats.org/drawingml/2006/main">
          <a:off x="2592288" y="2448272"/>
          <a:ext cx="1296144" cy="64807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600" dirty="0"/>
            <a:t>Alcohol</a:t>
          </a:r>
        </a:p>
        <a:p xmlns:a="http://schemas.openxmlformats.org/drawingml/2006/main">
          <a:r>
            <a:rPr lang="en-GB" sz="1600" dirty="0"/>
            <a:t> Substance</a:t>
          </a:r>
        </a:p>
      </cdr:txBody>
    </cdr:sp>
  </cdr:relSizeAnchor>
  <cdr:relSizeAnchor xmlns:cdr="http://schemas.openxmlformats.org/drawingml/2006/chartDrawing">
    <cdr:from>
      <cdr:x>0.44262</cdr:x>
      <cdr:y>0.37158</cdr:y>
    </cdr:from>
    <cdr:to>
      <cdr:x>0.57377</cdr:x>
      <cdr:y>0.50797</cdr:y>
    </cdr:to>
    <cdr:sp macro="" textlink="">
      <cdr:nvSpPr>
        <cdr:cNvPr id="6" name="TextBox 5">
          <a:extLst xmlns:a="http://schemas.openxmlformats.org/drawingml/2006/main">
            <a:ext uri="{FF2B5EF4-FFF2-40B4-BE49-F238E27FC236}">
              <a16:creationId xmlns:a16="http://schemas.microsoft.com/office/drawing/2014/main" id="{10826DB4-C45D-4E62-BB5B-CBD528F639D4}"/>
            </a:ext>
          </a:extLst>
        </cdr:cNvPr>
        <cdr:cNvSpPr txBox="1"/>
      </cdr:nvSpPr>
      <cdr:spPr>
        <a:xfrm xmlns:a="http://schemas.openxmlformats.org/drawingml/2006/main">
          <a:off x="3888432" y="2317643"/>
          <a:ext cx="1152128" cy="8507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600" dirty="0"/>
            <a:t>Learning or Disability</a:t>
          </a:r>
        </a:p>
      </cdr:txBody>
    </cdr:sp>
  </cdr:relSizeAnchor>
  <cdr:relSizeAnchor xmlns:cdr="http://schemas.openxmlformats.org/drawingml/2006/chartDrawing">
    <cdr:from>
      <cdr:x>0.59016</cdr:x>
      <cdr:y>0.05772</cdr:y>
    </cdr:from>
    <cdr:to>
      <cdr:x>0.7459</cdr:x>
      <cdr:y>0.11545</cdr:y>
    </cdr:to>
    <cdr:sp macro="" textlink="">
      <cdr:nvSpPr>
        <cdr:cNvPr id="7" name="TextBox 6">
          <a:extLst xmlns:a="http://schemas.openxmlformats.org/drawingml/2006/main">
            <a:ext uri="{FF2B5EF4-FFF2-40B4-BE49-F238E27FC236}">
              <a16:creationId xmlns:a16="http://schemas.microsoft.com/office/drawing/2014/main" id="{9AA3BDB3-19C3-4062-967A-621C3E85CD4E}"/>
            </a:ext>
          </a:extLst>
        </cdr:cNvPr>
        <cdr:cNvSpPr txBox="1"/>
      </cdr:nvSpPr>
      <cdr:spPr>
        <a:xfrm xmlns:a="http://schemas.openxmlformats.org/drawingml/2006/main">
          <a:off x="5184576" y="360040"/>
          <a:ext cx="1368172" cy="36004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600" dirty="0"/>
            <a:t>Challenging</a:t>
          </a:r>
        </a:p>
      </cdr:txBody>
    </cdr:sp>
  </cdr:relSizeAnchor>
  <cdr:relSizeAnchor xmlns:cdr="http://schemas.openxmlformats.org/drawingml/2006/chartDrawing">
    <cdr:from>
      <cdr:x>0.72951</cdr:x>
      <cdr:y>0.42715</cdr:y>
    </cdr:from>
    <cdr:to>
      <cdr:x>0.85246</cdr:x>
      <cdr:y>0.53106</cdr:y>
    </cdr:to>
    <cdr:sp macro="" textlink="">
      <cdr:nvSpPr>
        <cdr:cNvPr id="8" name="TextBox 7">
          <a:extLst xmlns:a="http://schemas.openxmlformats.org/drawingml/2006/main">
            <a:ext uri="{FF2B5EF4-FFF2-40B4-BE49-F238E27FC236}">
              <a16:creationId xmlns:a16="http://schemas.microsoft.com/office/drawing/2014/main" id="{B1556DBF-169A-4BB9-9F9F-318F6176EBF5}"/>
            </a:ext>
          </a:extLst>
        </cdr:cNvPr>
        <cdr:cNvSpPr txBox="1"/>
      </cdr:nvSpPr>
      <cdr:spPr>
        <a:xfrm xmlns:a="http://schemas.openxmlformats.org/drawingml/2006/main">
          <a:off x="6408712" y="2664296"/>
          <a:ext cx="1080120" cy="6480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600" dirty="0"/>
            <a:t>Mental</a:t>
          </a:r>
          <a:r>
            <a:rPr lang="en-GB" sz="1100" dirty="0"/>
            <a:t> </a:t>
          </a:r>
          <a:r>
            <a:rPr lang="en-GB" sz="1600" dirty="0"/>
            <a:t>Health</a:t>
          </a:r>
        </a:p>
      </cdr:txBody>
    </cdr:sp>
  </cdr:relSizeAnchor>
  <cdr:relSizeAnchor xmlns:cdr="http://schemas.openxmlformats.org/drawingml/2006/chartDrawing">
    <cdr:from>
      <cdr:x>0.83607</cdr:x>
      <cdr:y>0.13639</cdr:y>
    </cdr:from>
    <cdr:to>
      <cdr:x>1</cdr:x>
      <cdr:y>0.19626</cdr:y>
    </cdr:to>
    <cdr:sp macro="" textlink="">
      <cdr:nvSpPr>
        <cdr:cNvPr id="9" name="TextBox 8">
          <a:extLst xmlns:a="http://schemas.openxmlformats.org/drawingml/2006/main">
            <a:ext uri="{FF2B5EF4-FFF2-40B4-BE49-F238E27FC236}">
              <a16:creationId xmlns:a16="http://schemas.microsoft.com/office/drawing/2014/main" id="{1954EFE2-458E-4CD3-B44A-6C4879F198C3}"/>
            </a:ext>
          </a:extLst>
        </cdr:cNvPr>
        <cdr:cNvSpPr txBox="1"/>
      </cdr:nvSpPr>
      <cdr:spPr>
        <a:xfrm xmlns:a="http://schemas.openxmlformats.org/drawingml/2006/main">
          <a:off x="7344816" y="850708"/>
          <a:ext cx="1440160" cy="3734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600" dirty="0"/>
            <a:t>Attachment</a:t>
          </a:r>
        </a:p>
      </cdr:txBody>
    </cdr:sp>
  </cdr:relSizeAnchor>
</c:userShapes>
</file>

<file path=ppt/drawings/drawing2.xml><?xml version="1.0" encoding="utf-8"?>
<c:userShapes xmlns:c="http://schemas.openxmlformats.org/drawingml/2006/chart">
  <cdr:relSizeAnchor xmlns:cdr="http://schemas.openxmlformats.org/drawingml/2006/chartDrawing">
    <cdr:from>
      <cdr:x>0.03252</cdr:x>
      <cdr:y>0.05479</cdr:y>
    </cdr:from>
    <cdr:to>
      <cdr:x>0.3252</cdr:x>
      <cdr:y>0.34247</cdr:y>
    </cdr:to>
    <cdr:sp macro="" textlink="">
      <cdr:nvSpPr>
        <cdr:cNvPr id="2" name="TextBox 1">
          <a:extLst xmlns:a="http://schemas.openxmlformats.org/drawingml/2006/main">
            <a:ext uri="{FF2B5EF4-FFF2-40B4-BE49-F238E27FC236}">
              <a16:creationId xmlns:a16="http://schemas.microsoft.com/office/drawing/2014/main" id="{1C96D4F7-67FF-49D4-A7F2-53D2D2B27699}"/>
            </a:ext>
          </a:extLst>
        </cdr:cNvPr>
        <cdr:cNvSpPr txBox="1"/>
      </cdr:nvSpPr>
      <cdr:spPr>
        <a:xfrm xmlns:a="http://schemas.openxmlformats.org/drawingml/2006/main">
          <a:off x="288032" y="288032"/>
          <a:ext cx="2592288" cy="151216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0.04839</cdr:x>
      <cdr:y>0</cdr:y>
    </cdr:from>
    <cdr:to>
      <cdr:x>0.21099</cdr:x>
      <cdr:y>0.17395</cdr:y>
    </cdr:to>
    <cdr:sp macro="" textlink="">
      <cdr:nvSpPr>
        <cdr:cNvPr id="3" name="Minus Sign 2">
          <a:extLst xmlns:a="http://schemas.openxmlformats.org/drawingml/2006/main">
            <a:ext uri="{FF2B5EF4-FFF2-40B4-BE49-F238E27FC236}">
              <a16:creationId xmlns:a16="http://schemas.microsoft.com/office/drawing/2014/main" id="{0B01F455-CD98-4C0A-95EB-B9EE0D5C01C5}"/>
            </a:ext>
          </a:extLst>
        </cdr:cNvPr>
        <cdr:cNvSpPr/>
      </cdr:nvSpPr>
      <cdr:spPr>
        <a:xfrm xmlns:a="http://schemas.openxmlformats.org/drawingml/2006/main">
          <a:off x="432048" y="-1196752"/>
          <a:ext cx="1451869" cy="939452"/>
        </a:xfrm>
        <a:prstGeom xmlns:a="http://schemas.openxmlformats.org/drawingml/2006/main" prst="mathMinus">
          <a:avLst/>
        </a:prstGeom>
        <a:solidFill xmlns:a="http://schemas.openxmlformats.org/drawingml/2006/main">
          <a:schemeClr val="accent1">
            <a:lumMod val="60000"/>
            <a:lumOff val="4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US" b="1" dirty="0">
              <a:solidFill>
                <a:schemeClr val="tx1"/>
              </a:solidFill>
            </a:rPr>
            <a:t>CLA Boys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US"/>
          </a:p>
        </p:txBody>
      </p:sp>
      <p:sp>
        <p:nvSpPr>
          <p:cNvPr id="3" name="Date Placeholder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8D48E5B4-482E-194D-A874-1428D5990442}" type="datetimeFigureOut">
              <a:rPr lang="en-US" smtClean="0"/>
              <a:t>3/16/2018</a:t>
            </a:fld>
            <a:endParaRPr lang="en-US"/>
          </a:p>
        </p:txBody>
      </p:sp>
      <p:sp>
        <p:nvSpPr>
          <p:cNvPr id="4" name="Slide Image Placeholder 3"/>
          <p:cNvSpPr>
            <a:spLocks noGrp="1" noRot="1" noChangeAspect="1"/>
          </p:cNvSpPr>
          <p:nvPr>
            <p:ph type="sldImg" idx="2"/>
          </p:nvPr>
        </p:nvSpPr>
        <p:spPr>
          <a:xfrm>
            <a:off x="1190625" y="1252538"/>
            <a:ext cx="4508500" cy="3382962"/>
          </a:xfrm>
          <a:prstGeom prst="rect">
            <a:avLst/>
          </a:prstGeom>
          <a:noFill/>
          <a:ln w="12700">
            <a:solidFill>
              <a:prstClr val="black"/>
            </a:solidFill>
          </a:ln>
        </p:spPr>
        <p:txBody>
          <a:bodyPr vert="horz" lIns="96634" tIns="48317" rIns="96634" bIns="48317" rtlCol="0" anchor="ctr"/>
          <a:lstStyle/>
          <a:p>
            <a:endParaRPr lang="en-US"/>
          </a:p>
        </p:txBody>
      </p:sp>
      <p:sp>
        <p:nvSpPr>
          <p:cNvPr id="5" name="Notes Placeholde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en-US"/>
          </a:p>
        </p:txBody>
      </p:sp>
      <p:sp>
        <p:nvSpPr>
          <p:cNvPr id="7" name="Slide Number Placehold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ADD2D96D-EE44-6744-A347-77E335B1ABAD}" type="slidenum">
              <a:rPr lang="en-US" smtClean="0"/>
              <a:t>‹#›</a:t>
            </a:fld>
            <a:endParaRPr lang="en-US"/>
          </a:p>
        </p:txBody>
      </p:sp>
    </p:spTree>
    <p:extLst>
      <p:ext uri="{BB962C8B-B14F-4D97-AF65-F5344CB8AC3E}">
        <p14:creationId xmlns:p14="http://schemas.microsoft.com/office/powerpoint/2010/main" val="1916248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EFD6E83-60C1-42B5-AAF8-A0886FF0A0DC}" type="datetimeFigureOut">
              <a:rPr lang="en-GB" smtClean="0"/>
              <a:pPr/>
              <a:t>16/03/2018</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2F992F3-4E03-42B1-9F6E-EAD47B66314A}"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EFD6E83-60C1-42B5-AAF8-A0886FF0A0DC}" type="datetimeFigureOut">
              <a:rPr lang="en-GB" smtClean="0"/>
              <a:pPr/>
              <a:t>16/03/2018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F992F3-4E03-42B1-9F6E-EAD47B66314A}"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EFD6E83-60C1-42B5-AAF8-A0886FF0A0DC}" type="datetimeFigureOut">
              <a:rPr lang="en-GB" smtClean="0"/>
              <a:pPr/>
              <a:t>16/03/2018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F992F3-4E03-42B1-9F6E-EAD47B66314A}"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EFD6E83-60C1-42B5-AAF8-A0886FF0A0DC}" type="datetimeFigureOut">
              <a:rPr lang="en-GB" smtClean="0"/>
              <a:pPr/>
              <a:t>16/03/2018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F992F3-4E03-42B1-9F6E-EAD47B66314A}" type="slidenum">
              <a:rPr lang="en-GB" smtClean="0"/>
              <a:pPr/>
              <a:t>‹#›</a:t>
            </a:fld>
            <a:endParaRPr lang="en-GB"/>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EFD6E83-60C1-42B5-AAF8-A0886FF0A0DC}" type="datetimeFigureOut">
              <a:rPr lang="en-GB" smtClean="0"/>
              <a:pPr/>
              <a:t>16/03/2018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F992F3-4E03-42B1-9F6E-EAD47B66314A}" type="slidenum">
              <a:rPr lang="en-GB" smtClean="0"/>
              <a:pPr/>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EFD6E83-60C1-42B5-AAF8-A0886FF0A0DC}" type="datetimeFigureOut">
              <a:rPr lang="en-GB" smtClean="0"/>
              <a:pPr/>
              <a:t>16/03/2018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F992F3-4E03-42B1-9F6E-EAD47B66314A}" type="slidenum">
              <a:rPr lang="en-GB" smtClean="0"/>
              <a:pPr/>
              <a:t>‹#›</a:t>
            </a:fld>
            <a:endParaRPr lang="en-GB"/>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EFD6E83-60C1-42B5-AAF8-A0886FF0A0DC}" type="datetimeFigureOut">
              <a:rPr lang="en-GB" smtClean="0"/>
              <a:pPr/>
              <a:t>16/03/2018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2F992F3-4E03-42B1-9F6E-EAD47B66314A}"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EFD6E83-60C1-42B5-AAF8-A0886FF0A0DC}" type="datetimeFigureOut">
              <a:rPr lang="en-GB" smtClean="0"/>
              <a:pPr/>
              <a:t>16/03/2018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2F992F3-4E03-42B1-9F6E-EAD47B66314A}" type="slidenum">
              <a:rPr lang="en-GB" smtClean="0"/>
              <a:pPr/>
              <a:t>‹#›</a:t>
            </a:fld>
            <a:endParaRPr lang="en-GB"/>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FD6E83-60C1-42B5-AAF8-A0886FF0A0DC}" type="datetimeFigureOut">
              <a:rPr lang="en-GB" smtClean="0"/>
              <a:pPr/>
              <a:t>16/03/2018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2F992F3-4E03-42B1-9F6E-EAD47B66314A}"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6EFD6E83-60C1-42B5-AAF8-A0886FF0A0DC}" type="datetimeFigureOut">
              <a:rPr lang="en-GB" smtClean="0"/>
              <a:pPr/>
              <a:t>16/03/2018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F992F3-4E03-42B1-9F6E-EAD47B66314A}"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EFD6E83-60C1-42B5-AAF8-A0886FF0A0DC}" type="datetimeFigureOut">
              <a:rPr lang="en-GB" smtClean="0"/>
              <a:pPr/>
              <a:t>16/03/2018</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2F992F3-4E03-42B1-9F6E-EAD47B66314A}" type="slidenum">
              <a:rPr lang="en-GB" smtClean="0"/>
              <a:pPr/>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EFD6E83-60C1-42B5-AAF8-A0886FF0A0DC}" type="datetimeFigureOut">
              <a:rPr lang="en-GB" smtClean="0"/>
              <a:pPr/>
              <a:t>16/03/2018</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2F992F3-4E03-42B1-9F6E-EAD47B66314A}"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healthysurrey.org.uk/your-health/mental-wellbeing/camhs/parents-and-carers/support-for-parents-and-carers/extended-hope"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cdn.basw.co.uk/upload/basw_75050-4.pdf" TargetMode="External"/><Relationship Id="rId2" Type="http://schemas.openxmlformats.org/officeDocument/2006/relationships/hyperlink" Target="https://www.gov.uk/government/uploads/system/uploads/attachment_data/file/625376/Evaluation_of_Signs_of_Safety_in_10_pilots.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s://www.gov.uk/government/news/government-launches-trusted-relationships-fund"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gov.uk/government/uploads/system/uploads/attachment_data/file/625366/Evaluation_of_the_No_Wrong_Door_Innovation_Programme.pdf"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positivefamiliespartnership.com/"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2" Type="http://schemas.openxmlformats.org/officeDocument/2006/relationships/hyperlink" Target="https://www.impower.co.uk/downloads/paper-getting-a-grip"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00808"/>
            <a:ext cx="8640960" cy="1881554"/>
          </a:xfrm>
        </p:spPr>
        <p:txBody>
          <a:bodyPr/>
          <a:lstStyle/>
          <a:p>
            <a:r>
              <a:rPr lang="en-GB" dirty="0"/>
              <a:t>Complex LAC &amp; Edge of Care Efficiency Workshop</a:t>
            </a:r>
          </a:p>
        </p:txBody>
      </p:sp>
      <p:sp>
        <p:nvSpPr>
          <p:cNvPr id="3" name="Subtitle 2"/>
          <p:cNvSpPr>
            <a:spLocks noGrp="1"/>
          </p:cNvSpPr>
          <p:nvPr>
            <p:ph type="subTitle" idx="1"/>
          </p:nvPr>
        </p:nvSpPr>
        <p:spPr/>
        <p:txBody>
          <a:bodyPr/>
          <a:lstStyle/>
          <a:p>
            <a:r>
              <a:rPr lang="en-GB" dirty="0"/>
              <a:t>Friday 16</a:t>
            </a:r>
            <a:r>
              <a:rPr lang="en-GB" baseline="30000" dirty="0"/>
              <a:t>th</a:t>
            </a:r>
            <a:r>
              <a:rPr lang="en-GB" dirty="0"/>
              <a:t>  March 2018 1.30pm – 4.30pm</a:t>
            </a:r>
          </a:p>
          <a:p>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8229600" cy="4896544"/>
          </a:xfrm>
        </p:spPr>
        <p:txBody>
          <a:bodyPr/>
          <a:lstStyle/>
          <a:p>
            <a:endParaRPr lang="en-GB" dirty="0"/>
          </a:p>
          <a:p>
            <a:r>
              <a:rPr lang="en-GB" dirty="0"/>
              <a:t>Boring but necessary project bits:</a:t>
            </a:r>
          </a:p>
          <a:p>
            <a:pPr lvl="1"/>
            <a:r>
              <a:rPr lang="en-GB" dirty="0"/>
              <a:t>A Project brief and Project Organisation</a:t>
            </a:r>
          </a:p>
          <a:p>
            <a:pPr lvl="1"/>
            <a:r>
              <a:rPr lang="en-GB" dirty="0"/>
              <a:t>A Project Plan</a:t>
            </a:r>
          </a:p>
          <a:p>
            <a:pPr lvl="1"/>
            <a:endParaRPr lang="en-GB" dirty="0"/>
          </a:p>
          <a:p>
            <a:pPr lvl="1"/>
            <a:endParaRPr lang="en-GB" dirty="0"/>
          </a:p>
          <a:p>
            <a:r>
              <a:rPr lang="en-GB" dirty="0"/>
              <a:t>Less boring but equally necessary:</a:t>
            </a:r>
          </a:p>
          <a:p>
            <a:pPr lvl="1"/>
            <a:r>
              <a:rPr lang="en-GB" dirty="0"/>
              <a:t>An analysis of LAC data from 903 data </a:t>
            </a:r>
          </a:p>
        </p:txBody>
      </p:sp>
      <p:sp>
        <p:nvSpPr>
          <p:cNvPr id="3" name="Title 2"/>
          <p:cNvSpPr>
            <a:spLocks noGrp="1"/>
          </p:cNvSpPr>
          <p:nvPr>
            <p:ph type="title"/>
          </p:nvPr>
        </p:nvSpPr>
        <p:spPr/>
        <p:txBody>
          <a:bodyPr/>
          <a:lstStyle/>
          <a:p>
            <a:pPr algn="ctr"/>
            <a:r>
              <a:rPr lang="en-GB" dirty="0"/>
              <a:t>The Project So Far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4704"/>
            <a:ext cx="8229600" cy="5242587"/>
          </a:xfrm>
        </p:spPr>
        <p:txBody>
          <a:bodyPr/>
          <a:lstStyle/>
          <a:p>
            <a:endParaRPr lang="en-GB" dirty="0"/>
          </a:p>
        </p:txBody>
      </p:sp>
      <p:sp>
        <p:nvSpPr>
          <p:cNvPr id="3" name="Title 2"/>
          <p:cNvSpPr>
            <a:spLocks noGrp="1"/>
          </p:cNvSpPr>
          <p:nvPr>
            <p:ph type="title"/>
          </p:nvPr>
        </p:nvSpPr>
        <p:spPr>
          <a:xfrm>
            <a:off x="457200" y="0"/>
            <a:ext cx="8229600" cy="836712"/>
          </a:xfrm>
        </p:spPr>
        <p:txBody>
          <a:bodyPr/>
          <a:lstStyle/>
          <a:p>
            <a:r>
              <a:rPr lang="en-GB" dirty="0"/>
              <a:t>Project Timelines</a:t>
            </a:r>
          </a:p>
        </p:txBody>
      </p:sp>
      <p:sp>
        <p:nvSpPr>
          <p:cNvPr id="7" name="Rounded Rectangle 6"/>
          <p:cNvSpPr/>
          <p:nvPr/>
        </p:nvSpPr>
        <p:spPr>
          <a:xfrm>
            <a:off x="827584" y="1412776"/>
            <a:ext cx="5256584"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u="sng" dirty="0">
                <a:solidFill>
                  <a:schemeClr val="tx1"/>
                </a:solidFill>
              </a:rPr>
              <a:t>Data analysis: </a:t>
            </a:r>
            <a:r>
              <a:rPr lang="en-GB" dirty="0">
                <a:solidFill>
                  <a:schemeClr val="tx1"/>
                </a:solidFill>
              </a:rPr>
              <a:t>high level and detailed analysis of need; data related to provision</a:t>
            </a:r>
          </a:p>
          <a:p>
            <a:r>
              <a:rPr lang="en-GB" dirty="0">
                <a:solidFill>
                  <a:schemeClr val="tx1"/>
                </a:solidFill>
              </a:rPr>
              <a:t>(from published data, questionnaire and case files)</a:t>
            </a:r>
          </a:p>
        </p:txBody>
      </p:sp>
      <p:sp>
        <p:nvSpPr>
          <p:cNvPr id="8" name="Left-Right Arrow 7"/>
          <p:cNvSpPr/>
          <p:nvPr/>
        </p:nvSpPr>
        <p:spPr>
          <a:xfrm>
            <a:off x="539552" y="620688"/>
            <a:ext cx="8208912" cy="792088"/>
          </a:xfrm>
          <a:prstGeom prst="lef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Dec 17     Jan      Feb       March      April       May       June      July18                                               </a:t>
            </a:r>
          </a:p>
        </p:txBody>
      </p:sp>
      <p:sp>
        <p:nvSpPr>
          <p:cNvPr id="9" name="Rounded Rectangle 8"/>
          <p:cNvSpPr/>
          <p:nvPr/>
        </p:nvSpPr>
        <p:spPr>
          <a:xfrm>
            <a:off x="827584" y="2708920"/>
            <a:ext cx="5400600" cy="108012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u="sng" dirty="0">
                <a:solidFill>
                  <a:schemeClr val="tx1"/>
                </a:solidFill>
              </a:rPr>
              <a:t>Analysis of current practice: </a:t>
            </a:r>
            <a:r>
              <a:rPr lang="en-GB" dirty="0">
                <a:solidFill>
                  <a:schemeClr val="tx1"/>
                </a:solidFill>
              </a:rPr>
              <a:t>Survey of current best practice; in-depth study in participating authorities; desk top analysis of best practice from elsewhere</a:t>
            </a:r>
          </a:p>
        </p:txBody>
      </p:sp>
      <p:sp>
        <p:nvSpPr>
          <p:cNvPr id="10" name="Rounded Rectangle 9"/>
          <p:cNvSpPr/>
          <p:nvPr/>
        </p:nvSpPr>
        <p:spPr>
          <a:xfrm>
            <a:off x="3923928" y="3861048"/>
            <a:ext cx="4824536" cy="15841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u="sng" dirty="0">
                <a:solidFill>
                  <a:schemeClr val="tx1"/>
                </a:solidFill>
              </a:rPr>
              <a:t>Development of Needs Based Analysis: </a:t>
            </a:r>
            <a:r>
              <a:rPr lang="en-GB" dirty="0">
                <a:solidFill>
                  <a:schemeClr val="tx1"/>
                </a:solidFill>
              </a:rPr>
              <a:t>mapping current provision, collate all data, undertake gap analysis;  determine possible solutions; feed back to DCSs and ADs</a:t>
            </a:r>
          </a:p>
        </p:txBody>
      </p:sp>
      <p:sp>
        <p:nvSpPr>
          <p:cNvPr id="11" name="Rounded Rectangle 10"/>
          <p:cNvSpPr/>
          <p:nvPr/>
        </p:nvSpPr>
        <p:spPr>
          <a:xfrm>
            <a:off x="539552" y="5517232"/>
            <a:ext cx="8208912" cy="9144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u="sng" dirty="0">
                <a:solidFill>
                  <a:schemeClr val="tx1"/>
                </a:solidFill>
              </a:rPr>
              <a:t>Dissemination and Engagement: </a:t>
            </a:r>
            <a:r>
              <a:rPr lang="en-GB" dirty="0">
                <a:solidFill>
                  <a:schemeClr val="tx1"/>
                </a:solidFill>
              </a:rPr>
              <a:t>regular updates and events; regular updates to DCSs and Ads; disseminate findings</a:t>
            </a:r>
          </a:p>
        </p:txBody>
      </p:sp>
      <p:cxnSp>
        <p:nvCxnSpPr>
          <p:cNvPr id="13" name="Straight Connector 12"/>
          <p:cNvCxnSpPr/>
          <p:nvPr/>
        </p:nvCxnSpPr>
        <p:spPr>
          <a:xfrm>
            <a:off x="3635896" y="836712"/>
            <a:ext cx="0" cy="5544616"/>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92696"/>
            <a:ext cx="8229600" cy="5314595"/>
          </a:xfrm>
        </p:spPr>
        <p:txBody>
          <a:bodyPr/>
          <a:lstStyle/>
          <a:p>
            <a:r>
              <a:rPr lang="en-GB" dirty="0"/>
              <a:t>From analysis of most recent CLA data compared with 2014, across SESLIP region</a:t>
            </a:r>
          </a:p>
        </p:txBody>
      </p:sp>
      <p:sp>
        <p:nvSpPr>
          <p:cNvPr id="3" name="Title 2"/>
          <p:cNvSpPr>
            <a:spLocks noGrp="1"/>
          </p:cNvSpPr>
          <p:nvPr>
            <p:ph type="title"/>
          </p:nvPr>
        </p:nvSpPr>
        <p:spPr>
          <a:xfrm>
            <a:off x="457200" y="0"/>
            <a:ext cx="8229600" cy="836712"/>
          </a:xfrm>
        </p:spPr>
        <p:txBody>
          <a:bodyPr>
            <a:normAutofit fontScale="90000"/>
          </a:bodyPr>
          <a:lstStyle/>
          <a:p>
            <a:r>
              <a:rPr lang="en-GB" b="0" dirty="0"/>
              <a:t>The Project So Far – Data Analysis</a:t>
            </a:r>
          </a:p>
        </p:txBody>
      </p:sp>
      <p:sp>
        <p:nvSpPr>
          <p:cNvPr id="4" name="Up Arrow 3"/>
          <p:cNvSpPr/>
          <p:nvPr/>
        </p:nvSpPr>
        <p:spPr>
          <a:xfrm>
            <a:off x="251520" y="1628800"/>
            <a:ext cx="2448272" cy="2952328"/>
          </a:xfrm>
          <a:prstGeom prst="up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Total CLA up 9% in SE (5% England)</a:t>
            </a:r>
          </a:p>
          <a:p>
            <a:pPr algn="ctr"/>
            <a:r>
              <a:rPr lang="en-GB" dirty="0">
                <a:solidFill>
                  <a:schemeClr val="tx1"/>
                </a:solidFill>
              </a:rPr>
              <a:t>3 LAs increases between 20 &amp; 30%</a:t>
            </a:r>
          </a:p>
        </p:txBody>
      </p:sp>
      <p:sp>
        <p:nvSpPr>
          <p:cNvPr id="5" name="Rounded Rectangle 4"/>
          <p:cNvSpPr/>
          <p:nvPr/>
        </p:nvSpPr>
        <p:spPr>
          <a:xfrm>
            <a:off x="2987824" y="1772816"/>
            <a:ext cx="2232248"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Over 10s account for nearly 70% of all CLA</a:t>
            </a:r>
          </a:p>
        </p:txBody>
      </p:sp>
      <p:sp>
        <p:nvSpPr>
          <p:cNvPr id="6" name="Down Arrow 5"/>
          <p:cNvSpPr/>
          <p:nvPr/>
        </p:nvSpPr>
        <p:spPr>
          <a:xfrm>
            <a:off x="5940152" y="1700808"/>
            <a:ext cx="2664296" cy="2664296"/>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81% CLA placed in FC, with parents or adoption compared to 84%</a:t>
            </a:r>
          </a:p>
        </p:txBody>
      </p:sp>
      <p:sp>
        <p:nvSpPr>
          <p:cNvPr id="7" name="Rounded Rectangle 6"/>
          <p:cNvSpPr/>
          <p:nvPr/>
        </p:nvSpPr>
        <p:spPr>
          <a:xfrm>
            <a:off x="2699792" y="2996952"/>
            <a:ext cx="2952328"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6 authorities have between 15% and 22% CLA in residential settings</a:t>
            </a:r>
          </a:p>
        </p:txBody>
      </p:sp>
      <p:sp>
        <p:nvSpPr>
          <p:cNvPr id="8" name="Down Arrow 7"/>
          <p:cNvSpPr/>
          <p:nvPr/>
        </p:nvSpPr>
        <p:spPr>
          <a:xfrm>
            <a:off x="1835696" y="4509120"/>
            <a:ext cx="2664296" cy="2348880"/>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55% in LAs own provision compared to 60%</a:t>
            </a:r>
          </a:p>
        </p:txBody>
      </p:sp>
      <p:sp>
        <p:nvSpPr>
          <p:cNvPr id="9" name="Rounded Rectangle 8"/>
          <p:cNvSpPr/>
          <p:nvPr/>
        </p:nvSpPr>
        <p:spPr>
          <a:xfrm>
            <a:off x="5364088" y="4509120"/>
            <a:ext cx="360040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64% placed within LAs own boundary (no change)</a:t>
            </a:r>
          </a:p>
        </p:txBody>
      </p:sp>
      <p:sp>
        <p:nvSpPr>
          <p:cNvPr id="10" name="Rounded Rectangle 9"/>
          <p:cNvSpPr/>
          <p:nvPr/>
        </p:nvSpPr>
        <p:spPr>
          <a:xfrm>
            <a:off x="5364088" y="5445224"/>
            <a:ext cx="3600400"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22% of CLA placed more than 20 miles from home (either inside or outside LA boundary)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17638"/>
            <a:ext cx="8229600" cy="5539754"/>
          </a:xfrm>
        </p:spPr>
        <p:txBody>
          <a:bodyPr>
            <a:normAutofit fontScale="77500" lnSpcReduction="20000"/>
          </a:bodyPr>
          <a:lstStyle/>
          <a:p>
            <a:r>
              <a:rPr lang="en-GB" dirty="0"/>
              <a:t>8 completed questionnaires – thank you very much</a:t>
            </a:r>
          </a:p>
          <a:p>
            <a:r>
              <a:rPr lang="en-GB" dirty="0"/>
              <a:t>For some of the questions, particularly the data, you told us that you found this difficult to answer</a:t>
            </a:r>
          </a:p>
          <a:p>
            <a:r>
              <a:rPr lang="en-GB" dirty="0"/>
              <a:t>Particularly for the larger authorities, with larger numbers, your systems do not allow you to categorise CLA according to presenting issue or young people on the edge of care</a:t>
            </a:r>
          </a:p>
          <a:p>
            <a:r>
              <a:rPr lang="en-GB" dirty="0"/>
              <a:t>You are much more certain of your data for some cohorts (</a:t>
            </a:r>
            <a:r>
              <a:rPr lang="en-GB" dirty="0" err="1"/>
              <a:t>e.g.CSE</a:t>
            </a:r>
            <a:r>
              <a:rPr lang="en-GB" dirty="0"/>
              <a:t>) than others</a:t>
            </a:r>
          </a:p>
          <a:p>
            <a:r>
              <a:rPr lang="en-GB" dirty="0"/>
              <a:t>What you do know with more certainty is how much it all costs</a:t>
            </a:r>
          </a:p>
          <a:p>
            <a:r>
              <a:rPr lang="en-GB" dirty="0"/>
              <a:t>The following slides give some analysis of the data we have got </a:t>
            </a:r>
          </a:p>
          <a:p>
            <a:r>
              <a:rPr lang="en-GB" dirty="0"/>
              <a:t>But also an indication of what we could do, if we were able to get at a more accurate snapshot of the data</a:t>
            </a:r>
          </a:p>
          <a:p>
            <a:r>
              <a:rPr lang="en-GB" dirty="0"/>
              <a:t>This, in turn, will help us to identify what the real areas of concern are and how we might address them</a:t>
            </a:r>
          </a:p>
          <a:p>
            <a:endParaRPr lang="en-GB" dirty="0"/>
          </a:p>
          <a:p>
            <a:pPr marL="109728" indent="0">
              <a:buNone/>
            </a:pPr>
            <a:r>
              <a:rPr lang="en-GB" dirty="0"/>
              <a:t> </a:t>
            </a:r>
          </a:p>
        </p:txBody>
      </p:sp>
      <p:sp>
        <p:nvSpPr>
          <p:cNvPr id="3" name="Title 2"/>
          <p:cNvSpPr>
            <a:spLocks noGrp="1"/>
          </p:cNvSpPr>
          <p:nvPr>
            <p:ph type="title"/>
          </p:nvPr>
        </p:nvSpPr>
        <p:spPr/>
        <p:txBody>
          <a:bodyPr>
            <a:normAutofit fontScale="90000"/>
          </a:bodyPr>
          <a:lstStyle/>
          <a:p>
            <a:pPr algn="ctr"/>
            <a:r>
              <a:rPr lang="en-GB" dirty="0"/>
              <a:t>The Project So Far -What you have told us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814459-7803-421A-9004-EA4ED662D77E}"/>
              </a:ext>
            </a:extLst>
          </p:cNvPr>
          <p:cNvSpPr>
            <a:spLocks noGrp="1"/>
          </p:cNvSpPr>
          <p:nvPr>
            <p:ph type="title"/>
          </p:nvPr>
        </p:nvSpPr>
        <p:spPr>
          <a:xfrm>
            <a:off x="457200" y="0"/>
            <a:ext cx="8229600" cy="850709"/>
          </a:xfrm>
        </p:spPr>
        <p:txBody>
          <a:bodyPr>
            <a:normAutofit/>
          </a:bodyPr>
          <a:lstStyle/>
          <a:p>
            <a:r>
              <a:rPr lang="en-GB" dirty="0"/>
              <a:t>Primary Reason for CLA or EOC</a:t>
            </a:r>
          </a:p>
        </p:txBody>
      </p:sp>
      <p:graphicFrame>
        <p:nvGraphicFramePr>
          <p:cNvPr id="4" name="Content Placeholder 3">
            <a:extLst>
              <a:ext uri="{FF2B5EF4-FFF2-40B4-BE49-F238E27FC236}">
                <a16:creationId xmlns:a16="http://schemas.microsoft.com/office/drawing/2014/main" id="{9A48A05F-49A6-46E9-AF5E-CE5FC3EA1FD2}"/>
              </a:ext>
            </a:extLst>
          </p:cNvPr>
          <p:cNvGraphicFramePr>
            <a:graphicFrameLocks noGrp="1"/>
          </p:cNvGraphicFramePr>
          <p:nvPr>
            <p:ph idx="1"/>
            <p:extLst>
              <p:ext uri="{D42A27DB-BD31-4B8C-83A1-F6EECF244321}">
                <p14:modId xmlns:p14="http://schemas.microsoft.com/office/powerpoint/2010/main" val="1709669824"/>
              </p:ext>
            </p:extLst>
          </p:nvPr>
        </p:nvGraphicFramePr>
        <p:xfrm>
          <a:off x="179512" y="620688"/>
          <a:ext cx="8784976" cy="62373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10887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094DE9-AC17-4C58-A232-F96837C92960}"/>
              </a:ext>
            </a:extLst>
          </p:cNvPr>
          <p:cNvSpPr>
            <a:spLocks noGrp="1"/>
          </p:cNvSpPr>
          <p:nvPr>
            <p:ph type="title"/>
          </p:nvPr>
        </p:nvSpPr>
        <p:spPr>
          <a:xfrm>
            <a:off x="323528" y="0"/>
            <a:ext cx="8712968" cy="1196752"/>
          </a:xfrm>
        </p:spPr>
        <p:txBody>
          <a:bodyPr>
            <a:noAutofit/>
          </a:bodyPr>
          <a:lstStyle/>
          <a:p>
            <a:pPr algn="ctr"/>
            <a:r>
              <a:rPr lang="en-GB" sz="3600" dirty="0"/>
              <a:t>CLA and Edge of Care by Age &amp; Gender</a:t>
            </a:r>
          </a:p>
        </p:txBody>
      </p:sp>
      <p:graphicFrame>
        <p:nvGraphicFramePr>
          <p:cNvPr id="6" name="Content Placeholder 5">
            <a:extLst>
              <a:ext uri="{FF2B5EF4-FFF2-40B4-BE49-F238E27FC236}">
                <a16:creationId xmlns:a16="http://schemas.microsoft.com/office/drawing/2014/main" id="{CFED8CB5-E033-46C7-BD64-2D5EB91888B3}"/>
              </a:ext>
            </a:extLst>
          </p:cNvPr>
          <p:cNvGraphicFramePr>
            <a:graphicFrameLocks noGrp="1"/>
          </p:cNvGraphicFramePr>
          <p:nvPr>
            <p:ph idx="1"/>
            <p:extLst>
              <p:ext uri="{D42A27DB-BD31-4B8C-83A1-F6EECF244321}">
                <p14:modId xmlns:p14="http://schemas.microsoft.com/office/powerpoint/2010/main" val="993228745"/>
              </p:ext>
            </p:extLst>
          </p:nvPr>
        </p:nvGraphicFramePr>
        <p:xfrm>
          <a:off x="107504" y="1196752"/>
          <a:ext cx="8928992" cy="5400600"/>
        </p:xfrm>
        <a:graphic>
          <a:graphicData uri="http://schemas.openxmlformats.org/drawingml/2006/chart">
            <c:chart xmlns:c="http://schemas.openxmlformats.org/drawingml/2006/chart" xmlns:r="http://schemas.openxmlformats.org/officeDocument/2006/relationships" r:id="rId2"/>
          </a:graphicData>
        </a:graphic>
      </p:graphicFrame>
      <p:sp>
        <p:nvSpPr>
          <p:cNvPr id="7" name="Minus Sign 6">
            <a:extLst>
              <a:ext uri="{FF2B5EF4-FFF2-40B4-BE49-F238E27FC236}">
                <a16:creationId xmlns:a16="http://schemas.microsoft.com/office/drawing/2014/main" id="{B6442915-D98E-4227-9163-2D012A9B52CC}"/>
              </a:ext>
            </a:extLst>
          </p:cNvPr>
          <p:cNvSpPr/>
          <p:nvPr/>
        </p:nvSpPr>
        <p:spPr>
          <a:xfrm>
            <a:off x="539552" y="1556975"/>
            <a:ext cx="1440160" cy="914400"/>
          </a:xfrm>
          <a:prstGeom prst="mathMinus">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rPr>
              <a:t>CLA Girls</a:t>
            </a:r>
          </a:p>
        </p:txBody>
      </p:sp>
      <p:sp>
        <p:nvSpPr>
          <p:cNvPr id="8" name="Minus Sign 7">
            <a:extLst>
              <a:ext uri="{FF2B5EF4-FFF2-40B4-BE49-F238E27FC236}">
                <a16:creationId xmlns:a16="http://schemas.microsoft.com/office/drawing/2014/main" id="{58B22B3E-787B-4B30-9FF6-66CC5346F7E6}"/>
              </a:ext>
            </a:extLst>
          </p:cNvPr>
          <p:cNvSpPr/>
          <p:nvPr/>
        </p:nvSpPr>
        <p:spPr>
          <a:xfrm>
            <a:off x="539552" y="1917198"/>
            <a:ext cx="1440160" cy="914400"/>
          </a:xfrm>
          <a:prstGeom prst="mathMinu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rPr>
              <a:t>EOC Boys</a:t>
            </a:r>
          </a:p>
        </p:txBody>
      </p:sp>
      <p:sp>
        <p:nvSpPr>
          <p:cNvPr id="9" name="Minus Sign 8">
            <a:extLst>
              <a:ext uri="{FF2B5EF4-FFF2-40B4-BE49-F238E27FC236}">
                <a16:creationId xmlns:a16="http://schemas.microsoft.com/office/drawing/2014/main" id="{3AD10CA0-BCD8-4ACE-A081-03CF1C36273C}"/>
              </a:ext>
            </a:extLst>
          </p:cNvPr>
          <p:cNvSpPr/>
          <p:nvPr/>
        </p:nvSpPr>
        <p:spPr>
          <a:xfrm>
            <a:off x="539552" y="2281413"/>
            <a:ext cx="1440160" cy="914400"/>
          </a:xfrm>
          <a:prstGeom prst="mathMinus">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rPr>
              <a:t>EOC Girls</a:t>
            </a:r>
          </a:p>
        </p:txBody>
      </p:sp>
    </p:spTree>
    <p:extLst>
      <p:ext uri="{BB962C8B-B14F-4D97-AF65-F5344CB8AC3E}">
        <p14:creationId xmlns:p14="http://schemas.microsoft.com/office/powerpoint/2010/main" val="3469066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627EC3-CC81-4C77-B885-F504E0F1E0B8}"/>
              </a:ext>
            </a:extLst>
          </p:cNvPr>
          <p:cNvSpPr>
            <a:spLocks noGrp="1"/>
          </p:cNvSpPr>
          <p:nvPr>
            <p:ph idx="1"/>
          </p:nvPr>
        </p:nvSpPr>
        <p:spPr>
          <a:xfrm>
            <a:off x="107504" y="908720"/>
            <a:ext cx="8928992" cy="5688632"/>
          </a:xfrm>
        </p:spPr>
        <p:txBody>
          <a:bodyPr>
            <a:normAutofit fontScale="77500" lnSpcReduction="20000"/>
          </a:bodyPr>
          <a:lstStyle/>
          <a:p>
            <a:r>
              <a:rPr lang="en-GB" dirty="0"/>
              <a:t>Who we should engage for this project</a:t>
            </a:r>
          </a:p>
          <a:p>
            <a:pPr lvl="1"/>
            <a:r>
              <a:rPr lang="en-GB" dirty="0"/>
              <a:t>Schools (6)</a:t>
            </a:r>
          </a:p>
          <a:p>
            <a:pPr lvl="1"/>
            <a:r>
              <a:rPr lang="en-GB" dirty="0"/>
              <a:t>Police (5)</a:t>
            </a:r>
          </a:p>
          <a:p>
            <a:pPr lvl="1"/>
            <a:r>
              <a:rPr lang="en-GB" dirty="0"/>
              <a:t>CAMHS (5)</a:t>
            </a:r>
          </a:p>
          <a:p>
            <a:pPr lvl="1"/>
            <a:r>
              <a:rPr lang="en-GB" dirty="0"/>
              <a:t>Health (3)</a:t>
            </a:r>
          </a:p>
          <a:p>
            <a:pPr lvl="1"/>
            <a:r>
              <a:rPr lang="en-GB" dirty="0"/>
              <a:t>SEN (2)</a:t>
            </a:r>
          </a:p>
          <a:p>
            <a:pPr lvl="1"/>
            <a:r>
              <a:rPr lang="en-GB" dirty="0"/>
              <a:t>Substance Misuse Service</a:t>
            </a:r>
          </a:p>
          <a:p>
            <a:pPr lvl="1"/>
            <a:r>
              <a:rPr lang="en-GB" dirty="0"/>
              <a:t>Educational Psychology </a:t>
            </a:r>
          </a:p>
          <a:p>
            <a:pPr lvl="1"/>
            <a:r>
              <a:rPr lang="en-GB" dirty="0"/>
              <a:t>Youth Service</a:t>
            </a:r>
          </a:p>
          <a:p>
            <a:pPr lvl="1"/>
            <a:r>
              <a:rPr lang="en-GB" dirty="0"/>
              <a:t>Youth Offending</a:t>
            </a:r>
          </a:p>
          <a:p>
            <a:pPr lvl="1"/>
            <a:r>
              <a:rPr lang="en-GB" dirty="0"/>
              <a:t>Youth Justice</a:t>
            </a:r>
          </a:p>
          <a:p>
            <a:pPr lvl="1"/>
            <a:r>
              <a:rPr lang="en-GB" dirty="0"/>
              <a:t>Voluntary Sector</a:t>
            </a:r>
          </a:p>
          <a:p>
            <a:pPr lvl="1"/>
            <a:r>
              <a:rPr lang="en-GB" dirty="0"/>
              <a:t>Specialist Foster Carers</a:t>
            </a:r>
          </a:p>
          <a:p>
            <a:pPr lvl="1"/>
            <a:r>
              <a:rPr lang="en-GB" dirty="0"/>
              <a:t>Adult Social Care</a:t>
            </a:r>
          </a:p>
          <a:p>
            <a:pPr lvl="1"/>
            <a:r>
              <a:rPr lang="en-GB" dirty="0"/>
              <a:t>Ofsted</a:t>
            </a:r>
          </a:p>
          <a:p>
            <a:pPr lvl="1"/>
            <a:r>
              <a:rPr lang="en-GB" dirty="0"/>
              <a:t>Housing </a:t>
            </a:r>
          </a:p>
          <a:p>
            <a:pPr lvl="1"/>
            <a:r>
              <a:rPr lang="en-GB" dirty="0"/>
              <a:t>Public Health</a:t>
            </a:r>
          </a:p>
          <a:p>
            <a:pPr lvl="1"/>
            <a:r>
              <a:rPr lang="en-GB" dirty="0"/>
              <a:t>CSE Services</a:t>
            </a:r>
          </a:p>
          <a:p>
            <a:pPr lvl="1"/>
            <a:endParaRPr lang="en-GB" dirty="0"/>
          </a:p>
          <a:p>
            <a:r>
              <a:rPr lang="en-GB" dirty="0"/>
              <a:t>Mark will talk later about the initiatives you have underway in your LAs</a:t>
            </a:r>
          </a:p>
          <a:p>
            <a:pPr lvl="1"/>
            <a:endParaRPr lang="en-GB" dirty="0"/>
          </a:p>
          <a:p>
            <a:pPr marL="393192" lvl="1" indent="0">
              <a:buNone/>
            </a:pPr>
            <a:endParaRPr lang="en-GB" dirty="0"/>
          </a:p>
          <a:p>
            <a:pPr lvl="1"/>
            <a:endParaRPr lang="en-GB" dirty="0"/>
          </a:p>
        </p:txBody>
      </p:sp>
      <p:sp>
        <p:nvSpPr>
          <p:cNvPr id="3" name="Title 2">
            <a:extLst>
              <a:ext uri="{FF2B5EF4-FFF2-40B4-BE49-F238E27FC236}">
                <a16:creationId xmlns:a16="http://schemas.microsoft.com/office/drawing/2014/main" id="{B7409D18-BA45-4D43-B512-5F008F75160A}"/>
              </a:ext>
            </a:extLst>
          </p:cNvPr>
          <p:cNvSpPr>
            <a:spLocks noGrp="1"/>
          </p:cNvSpPr>
          <p:nvPr>
            <p:ph type="title"/>
          </p:nvPr>
        </p:nvSpPr>
        <p:spPr>
          <a:xfrm>
            <a:off x="457200" y="116632"/>
            <a:ext cx="8435280" cy="1008112"/>
          </a:xfrm>
        </p:spPr>
        <p:txBody>
          <a:bodyPr/>
          <a:lstStyle/>
          <a:p>
            <a:r>
              <a:rPr lang="en-GB" dirty="0"/>
              <a:t>Working with Other Agencies</a:t>
            </a:r>
          </a:p>
        </p:txBody>
      </p:sp>
    </p:spTree>
    <p:extLst>
      <p:ext uri="{BB962C8B-B14F-4D97-AF65-F5344CB8AC3E}">
        <p14:creationId xmlns:p14="http://schemas.microsoft.com/office/powerpoint/2010/main" val="3384835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E0D5E8-AD40-40BE-AD2D-3E1E34FE80BD}"/>
              </a:ext>
            </a:extLst>
          </p:cNvPr>
          <p:cNvSpPr>
            <a:spLocks noGrp="1"/>
          </p:cNvSpPr>
          <p:nvPr>
            <p:ph idx="1"/>
          </p:nvPr>
        </p:nvSpPr>
        <p:spPr>
          <a:xfrm>
            <a:off x="179512" y="548680"/>
            <a:ext cx="8784976" cy="5760640"/>
          </a:xfrm>
        </p:spPr>
        <p:txBody>
          <a:bodyPr/>
          <a:lstStyle/>
          <a:p>
            <a:r>
              <a:rPr lang="en-GB" dirty="0"/>
              <a:t>For the 7 Las who replied to this question:</a:t>
            </a:r>
          </a:p>
          <a:p>
            <a:endParaRPr lang="en-GB" dirty="0"/>
          </a:p>
        </p:txBody>
      </p:sp>
      <p:sp>
        <p:nvSpPr>
          <p:cNvPr id="3" name="Title 2">
            <a:extLst>
              <a:ext uri="{FF2B5EF4-FFF2-40B4-BE49-F238E27FC236}">
                <a16:creationId xmlns:a16="http://schemas.microsoft.com/office/drawing/2014/main" id="{7C7C454F-D807-4D80-8E5D-5C9D04C4E61F}"/>
              </a:ext>
            </a:extLst>
          </p:cNvPr>
          <p:cNvSpPr>
            <a:spLocks noGrp="1"/>
          </p:cNvSpPr>
          <p:nvPr>
            <p:ph type="title"/>
          </p:nvPr>
        </p:nvSpPr>
        <p:spPr>
          <a:xfrm>
            <a:off x="457200" y="1"/>
            <a:ext cx="8229600" cy="692696"/>
          </a:xfrm>
        </p:spPr>
        <p:txBody>
          <a:bodyPr>
            <a:normAutofit fontScale="90000"/>
          </a:bodyPr>
          <a:lstStyle/>
          <a:p>
            <a:pPr algn="ctr"/>
            <a:r>
              <a:rPr lang="en-GB" dirty="0"/>
              <a:t>The Costs</a:t>
            </a:r>
          </a:p>
        </p:txBody>
      </p:sp>
      <p:graphicFrame>
        <p:nvGraphicFramePr>
          <p:cNvPr id="5" name="Table 4">
            <a:extLst>
              <a:ext uri="{FF2B5EF4-FFF2-40B4-BE49-F238E27FC236}">
                <a16:creationId xmlns:a16="http://schemas.microsoft.com/office/drawing/2014/main" id="{BD1DBF98-62ED-4856-9946-6A5F11F1C339}"/>
              </a:ext>
            </a:extLst>
          </p:cNvPr>
          <p:cNvGraphicFramePr>
            <a:graphicFrameLocks noGrp="1"/>
          </p:cNvGraphicFramePr>
          <p:nvPr>
            <p:extLst>
              <p:ext uri="{D42A27DB-BD31-4B8C-83A1-F6EECF244321}">
                <p14:modId xmlns:p14="http://schemas.microsoft.com/office/powerpoint/2010/main" val="982614252"/>
              </p:ext>
            </p:extLst>
          </p:nvPr>
        </p:nvGraphicFramePr>
        <p:xfrm>
          <a:off x="179512" y="1052736"/>
          <a:ext cx="8784976" cy="5400600"/>
        </p:xfrm>
        <a:graphic>
          <a:graphicData uri="http://schemas.openxmlformats.org/drawingml/2006/table">
            <a:tbl>
              <a:tblPr firstRow="1" bandRow="1">
                <a:tableStyleId>{5C22544A-7EE6-4342-B048-85BDC9FD1C3A}</a:tableStyleId>
              </a:tblPr>
              <a:tblGrid>
                <a:gridCol w="2676903">
                  <a:extLst>
                    <a:ext uri="{9D8B030D-6E8A-4147-A177-3AD203B41FA5}">
                      <a16:colId xmlns:a16="http://schemas.microsoft.com/office/drawing/2014/main" val="678459449"/>
                    </a:ext>
                  </a:extLst>
                </a:gridCol>
                <a:gridCol w="1715585">
                  <a:extLst>
                    <a:ext uri="{9D8B030D-6E8A-4147-A177-3AD203B41FA5}">
                      <a16:colId xmlns:a16="http://schemas.microsoft.com/office/drawing/2014/main" val="2669183116"/>
                    </a:ext>
                  </a:extLst>
                </a:gridCol>
                <a:gridCol w="2196244">
                  <a:extLst>
                    <a:ext uri="{9D8B030D-6E8A-4147-A177-3AD203B41FA5}">
                      <a16:colId xmlns:a16="http://schemas.microsoft.com/office/drawing/2014/main" val="1592407063"/>
                    </a:ext>
                  </a:extLst>
                </a:gridCol>
                <a:gridCol w="2196244">
                  <a:extLst>
                    <a:ext uri="{9D8B030D-6E8A-4147-A177-3AD203B41FA5}">
                      <a16:colId xmlns:a16="http://schemas.microsoft.com/office/drawing/2014/main" val="1087763901"/>
                    </a:ext>
                  </a:extLst>
                </a:gridCol>
              </a:tblGrid>
              <a:tr h="1068251">
                <a:tc>
                  <a:txBody>
                    <a:bodyPr/>
                    <a:lstStyle/>
                    <a:p>
                      <a:r>
                        <a:rPr lang="en-GB" dirty="0"/>
                        <a:t>Type of Placement</a:t>
                      </a:r>
                    </a:p>
                  </a:txBody>
                  <a:tcPr/>
                </a:tc>
                <a:tc>
                  <a:txBody>
                    <a:bodyPr/>
                    <a:lstStyle/>
                    <a:p>
                      <a:r>
                        <a:rPr lang="en-GB" dirty="0"/>
                        <a:t>Highest Weekly Cost (£)</a:t>
                      </a:r>
                    </a:p>
                  </a:txBody>
                  <a:tcPr/>
                </a:tc>
                <a:tc>
                  <a:txBody>
                    <a:bodyPr/>
                    <a:lstStyle/>
                    <a:p>
                      <a:r>
                        <a:rPr lang="en-GB" dirty="0"/>
                        <a:t>Lowest Weekly Cost (£)</a:t>
                      </a:r>
                    </a:p>
                  </a:txBody>
                  <a:tcPr/>
                </a:tc>
                <a:tc>
                  <a:txBody>
                    <a:bodyPr/>
                    <a:lstStyle/>
                    <a:p>
                      <a:r>
                        <a:rPr lang="en-GB" dirty="0"/>
                        <a:t>Total Number of Children</a:t>
                      </a:r>
                    </a:p>
                  </a:txBody>
                  <a:tcPr/>
                </a:tc>
                <a:extLst>
                  <a:ext uri="{0D108BD9-81ED-4DB2-BD59-A6C34878D82A}">
                    <a16:rowId xmlns:a16="http://schemas.microsoft.com/office/drawing/2014/main" val="6030301"/>
                  </a:ext>
                </a:extLst>
              </a:tr>
              <a:tr h="618907">
                <a:tc>
                  <a:txBody>
                    <a:bodyPr/>
                    <a:lstStyle/>
                    <a:p>
                      <a:r>
                        <a:rPr lang="en-GB" dirty="0"/>
                        <a:t>In house Residential</a:t>
                      </a:r>
                    </a:p>
                  </a:txBody>
                  <a:tcPr/>
                </a:tc>
                <a:tc>
                  <a:txBody>
                    <a:bodyPr/>
                    <a:lstStyle/>
                    <a:p>
                      <a:r>
                        <a:rPr lang="en-GB" dirty="0"/>
                        <a:t>2,715</a:t>
                      </a:r>
                    </a:p>
                  </a:txBody>
                  <a:tcPr/>
                </a:tc>
                <a:tc>
                  <a:txBody>
                    <a:bodyPr/>
                    <a:lstStyle/>
                    <a:p>
                      <a:r>
                        <a:rPr lang="en-GB" dirty="0"/>
                        <a:t>655</a:t>
                      </a:r>
                    </a:p>
                  </a:txBody>
                  <a:tcPr/>
                </a:tc>
                <a:tc>
                  <a:txBody>
                    <a:bodyPr/>
                    <a:lstStyle/>
                    <a:p>
                      <a:r>
                        <a:rPr lang="en-GB" dirty="0"/>
                        <a:t>25</a:t>
                      </a:r>
                    </a:p>
                  </a:txBody>
                  <a:tcPr/>
                </a:tc>
                <a:extLst>
                  <a:ext uri="{0D108BD9-81ED-4DB2-BD59-A6C34878D82A}">
                    <a16:rowId xmlns:a16="http://schemas.microsoft.com/office/drawing/2014/main" val="1684631226"/>
                  </a:ext>
                </a:extLst>
              </a:tr>
              <a:tr h="618907">
                <a:tc>
                  <a:txBody>
                    <a:bodyPr/>
                    <a:lstStyle/>
                    <a:p>
                      <a:r>
                        <a:rPr lang="en-GB" dirty="0"/>
                        <a:t>In house Secure </a:t>
                      </a:r>
                    </a:p>
                  </a:txBody>
                  <a:tcPr/>
                </a:tc>
                <a:tc>
                  <a:txBody>
                    <a:bodyPr/>
                    <a:lstStyle/>
                    <a:p>
                      <a:r>
                        <a:rPr lang="en-GB" dirty="0"/>
                        <a:t>6,195</a:t>
                      </a:r>
                    </a:p>
                  </a:txBody>
                  <a:tcPr/>
                </a:tc>
                <a:tc>
                  <a:txBody>
                    <a:bodyPr/>
                    <a:lstStyle/>
                    <a:p>
                      <a:r>
                        <a:rPr lang="en-GB" dirty="0"/>
                        <a:t>5,635</a:t>
                      </a:r>
                    </a:p>
                  </a:txBody>
                  <a:tcPr/>
                </a:tc>
                <a:tc>
                  <a:txBody>
                    <a:bodyPr/>
                    <a:lstStyle/>
                    <a:p>
                      <a:r>
                        <a:rPr lang="en-GB" dirty="0"/>
                        <a:t>7</a:t>
                      </a:r>
                    </a:p>
                  </a:txBody>
                  <a:tcPr/>
                </a:tc>
                <a:extLst>
                  <a:ext uri="{0D108BD9-81ED-4DB2-BD59-A6C34878D82A}">
                    <a16:rowId xmlns:a16="http://schemas.microsoft.com/office/drawing/2014/main" val="212902930"/>
                  </a:ext>
                </a:extLst>
              </a:tr>
              <a:tr h="618907">
                <a:tc>
                  <a:txBody>
                    <a:bodyPr/>
                    <a:lstStyle/>
                    <a:p>
                      <a:r>
                        <a:rPr lang="en-GB" dirty="0"/>
                        <a:t>External Non Secure</a:t>
                      </a:r>
                    </a:p>
                  </a:txBody>
                  <a:tcPr/>
                </a:tc>
                <a:tc>
                  <a:txBody>
                    <a:bodyPr/>
                    <a:lstStyle/>
                    <a:p>
                      <a:r>
                        <a:rPr lang="en-GB" dirty="0"/>
                        <a:t>7,360</a:t>
                      </a:r>
                    </a:p>
                  </a:txBody>
                  <a:tcPr/>
                </a:tc>
                <a:tc>
                  <a:txBody>
                    <a:bodyPr/>
                    <a:lstStyle/>
                    <a:p>
                      <a:r>
                        <a:rPr lang="en-GB" dirty="0"/>
                        <a:t>680</a:t>
                      </a:r>
                    </a:p>
                  </a:txBody>
                  <a:tcPr/>
                </a:tc>
                <a:tc>
                  <a:txBody>
                    <a:bodyPr/>
                    <a:lstStyle/>
                    <a:p>
                      <a:r>
                        <a:rPr lang="en-GB" dirty="0"/>
                        <a:t>331</a:t>
                      </a:r>
                    </a:p>
                  </a:txBody>
                  <a:tcPr/>
                </a:tc>
                <a:extLst>
                  <a:ext uri="{0D108BD9-81ED-4DB2-BD59-A6C34878D82A}">
                    <a16:rowId xmlns:a16="http://schemas.microsoft.com/office/drawing/2014/main" val="722785909"/>
                  </a:ext>
                </a:extLst>
              </a:tr>
              <a:tr h="618907">
                <a:tc>
                  <a:txBody>
                    <a:bodyPr/>
                    <a:lstStyle/>
                    <a:p>
                      <a:r>
                        <a:rPr lang="en-GB" dirty="0"/>
                        <a:t>External Secure</a:t>
                      </a:r>
                    </a:p>
                  </a:txBody>
                  <a:tcPr/>
                </a:tc>
                <a:tc>
                  <a:txBody>
                    <a:bodyPr/>
                    <a:lstStyle/>
                    <a:p>
                      <a:r>
                        <a:rPr lang="en-GB" dirty="0"/>
                        <a:t>9,065</a:t>
                      </a:r>
                    </a:p>
                  </a:txBody>
                  <a:tcPr/>
                </a:tc>
                <a:tc>
                  <a:txBody>
                    <a:bodyPr/>
                    <a:lstStyle/>
                    <a:p>
                      <a:r>
                        <a:rPr lang="en-GB" dirty="0"/>
                        <a:t>5,250</a:t>
                      </a:r>
                    </a:p>
                  </a:txBody>
                  <a:tcPr/>
                </a:tc>
                <a:tc>
                  <a:txBody>
                    <a:bodyPr/>
                    <a:lstStyle/>
                    <a:p>
                      <a:r>
                        <a:rPr lang="en-GB" dirty="0"/>
                        <a:t>4</a:t>
                      </a:r>
                    </a:p>
                  </a:txBody>
                  <a:tcPr/>
                </a:tc>
                <a:extLst>
                  <a:ext uri="{0D108BD9-81ED-4DB2-BD59-A6C34878D82A}">
                    <a16:rowId xmlns:a16="http://schemas.microsoft.com/office/drawing/2014/main" val="1700760124"/>
                  </a:ext>
                </a:extLst>
              </a:tr>
              <a:tr h="618907">
                <a:tc>
                  <a:txBody>
                    <a:bodyPr/>
                    <a:lstStyle/>
                    <a:p>
                      <a:r>
                        <a:rPr lang="en-GB" dirty="0"/>
                        <a:t>Specialist Foster</a:t>
                      </a:r>
                    </a:p>
                  </a:txBody>
                  <a:tcPr/>
                </a:tc>
                <a:tc>
                  <a:txBody>
                    <a:bodyPr/>
                    <a:lstStyle/>
                    <a:p>
                      <a:r>
                        <a:rPr lang="en-GB" dirty="0"/>
                        <a:t>1,925</a:t>
                      </a:r>
                    </a:p>
                  </a:txBody>
                  <a:tcPr/>
                </a:tc>
                <a:tc>
                  <a:txBody>
                    <a:bodyPr/>
                    <a:lstStyle/>
                    <a:p>
                      <a:r>
                        <a:rPr lang="en-GB" dirty="0"/>
                        <a:t>463</a:t>
                      </a:r>
                    </a:p>
                  </a:txBody>
                  <a:tcPr/>
                </a:tc>
                <a:tc>
                  <a:txBody>
                    <a:bodyPr/>
                    <a:lstStyle/>
                    <a:p>
                      <a:r>
                        <a:rPr lang="en-GB" dirty="0"/>
                        <a:t>439</a:t>
                      </a:r>
                    </a:p>
                  </a:txBody>
                  <a:tcPr/>
                </a:tc>
                <a:extLst>
                  <a:ext uri="{0D108BD9-81ED-4DB2-BD59-A6C34878D82A}">
                    <a16:rowId xmlns:a16="http://schemas.microsoft.com/office/drawing/2014/main" val="4101104538"/>
                  </a:ext>
                </a:extLst>
              </a:tr>
              <a:tr h="618907">
                <a:tc>
                  <a:txBody>
                    <a:bodyPr/>
                    <a:lstStyle/>
                    <a:p>
                      <a:r>
                        <a:rPr lang="en-GB" dirty="0"/>
                        <a:t>Unregulated</a:t>
                      </a:r>
                    </a:p>
                  </a:txBody>
                  <a:tcPr/>
                </a:tc>
                <a:tc>
                  <a:txBody>
                    <a:bodyPr/>
                    <a:lstStyle/>
                    <a:p>
                      <a:r>
                        <a:rPr lang="en-GB" dirty="0"/>
                        <a:t>15,400</a:t>
                      </a:r>
                    </a:p>
                  </a:txBody>
                  <a:tcPr/>
                </a:tc>
                <a:tc>
                  <a:txBody>
                    <a:bodyPr/>
                    <a:lstStyle/>
                    <a:p>
                      <a:r>
                        <a:rPr lang="en-GB" dirty="0"/>
                        <a:t>489</a:t>
                      </a:r>
                    </a:p>
                  </a:txBody>
                  <a:tcPr/>
                </a:tc>
                <a:tc>
                  <a:txBody>
                    <a:bodyPr/>
                    <a:lstStyle/>
                    <a:p>
                      <a:r>
                        <a:rPr lang="en-GB" dirty="0"/>
                        <a:t>16</a:t>
                      </a:r>
                    </a:p>
                  </a:txBody>
                  <a:tcPr/>
                </a:tc>
                <a:extLst>
                  <a:ext uri="{0D108BD9-81ED-4DB2-BD59-A6C34878D82A}">
                    <a16:rowId xmlns:a16="http://schemas.microsoft.com/office/drawing/2014/main" val="1409781987"/>
                  </a:ext>
                </a:extLst>
              </a:tr>
              <a:tr h="618907">
                <a:tc>
                  <a:txBody>
                    <a:bodyPr/>
                    <a:lstStyle/>
                    <a:p>
                      <a:r>
                        <a:rPr lang="en-GB" dirty="0"/>
                        <a:t>Other</a:t>
                      </a:r>
                    </a:p>
                  </a:txBody>
                  <a:tcPr/>
                </a:tc>
                <a:tc>
                  <a:txBody>
                    <a:bodyPr/>
                    <a:lstStyle/>
                    <a:p>
                      <a:r>
                        <a:rPr lang="en-GB" dirty="0"/>
                        <a:t>5,064</a:t>
                      </a:r>
                    </a:p>
                  </a:txBody>
                  <a:tcPr/>
                </a:tc>
                <a:tc>
                  <a:txBody>
                    <a:bodyPr/>
                    <a:lstStyle/>
                    <a:p>
                      <a:r>
                        <a:rPr lang="en-GB" dirty="0"/>
                        <a:t>190</a:t>
                      </a:r>
                    </a:p>
                  </a:txBody>
                  <a:tcPr/>
                </a:tc>
                <a:tc>
                  <a:txBody>
                    <a:bodyPr/>
                    <a:lstStyle/>
                    <a:p>
                      <a:r>
                        <a:rPr lang="en-GB" dirty="0"/>
                        <a:t>45</a:t>
                      </a:r>
                    </a:p>
                  </a:txBody>
                  <a:tcPr/>
                </a:tc>
                <a:extLst>
                  <a:ext uri="{0D108BD9-81ED-4DB2-BD59-A6C34878D82A}">
                    <a16:rowId xmlns:a16="http://schemas.microsoft.com/office/drawing/2014/main" val="2307541279"/>
                  </a:ext>
                </a:extLst>
              </a:tr>
            </a:tbl>
          </a:graphicData>
        </a:graphic>
      </p:graphicFrame>
    </p:spTree>
    <p:extLst>
      <p:ext uri="{BB962C8B-B14F-4D97-AF65-F5344CB8AC3E}">
        <p14:creationId xmlns:p14="http://schemas.microsoft.com/office/powerpoint/2010/main" val="2357373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4D18A54-E534-4A19-83A8-174884493AB0}"/>
              </a:ext>
            </a:extLst>
          </p:cNvPr>
          <p:cNvGraphicFramePr>
            <a:graphicFrameLocks noGrp="1"/>
          </p:cNvGraphicFramePr>
          <p:nvPr>
            <p:ph idx="1"/>
            <p:extLst>
              <p:ext uri="{D42A27DB-BD31-4B8C-83A1-F6EECF244321}">
                <p14:modId xmlns:p14="http://schemas.microsoft.com/office/powerpoint/2010/main" val="1085722056"/>
              </p:ext>
            </p:extLst>
          </p:nvPr>
        </p:nvGraphicFramePr>
        <p:xfrm>
          <a:off x="35496" y="586422"/>
          <a:ext cx="9108504" cy="6035040"/>
        </p:xfrm>
        <a:graphic>
          <a:graphicData uri="http://schemas.openxmlformats.org/drawingml/2006/table">
            <a:tbl>
              <a:tblPr firstRow="1" bandRow="1">
                <a:tableStyleId>{5C22544A-7EE6-4342-B048-85BDC9FD1C3A}</a:tableStyleId>
              </a:tblPr>
              <a:tblGrid>
                <a:gridCol w="1679542">
                  <a:extLst>
                    <a:ext uri="{9D8B030D-6E8A-4147-A177-3AD203B41FA5}">
                      <a16:colId xmlns:a16="http://schemas.microsoft.com/office/drawing/2014/main" val="1348304314"/>
                    </a:ext>
                  </a:extLst>
                </a:gridCol>
                <a:gridCol w="1752600">
                  <a:extLst>
                    <a:ext uri="{9D8B030D-6E8A-4147-A177-3AD203B41FA5}">
                      <a16:colId xmlns:a16="http://schemas.microsoft.com/office/drawing/2014/main" val="3648316570"/>
                    </a:ext>
                  </a:extLst>
                </a:gridCol>
                <a:gridCol w="1219200">
                  <a:extLst>
                    <a:ext uri="{9D8B030D-6E8A-4147-A177-3AD203B41FA5}">
                      <a16:colId xmlns:a16="http://schemas.microsoft.com/office/drawing/2014/main" val="1724038450"/>
                    </a:ext>
                  </a:extLst>
                </a:gridCol>
                <a:gridCol w="2544649">
                  <a:extLst>
                    <a:ext uri="{9D8B030D-6E8A-4147-A177-3AD203B41FA5}">
                      <a16:colId xmlns:a16="http://schemas.microsoft.com/office/drawing/2014/main" val="2929868836"/>
                    </a:ext>
                  </a:extLst>
                </a:gridCol>
                <a:gridCol w="1912513">
                  <a:extLst>
                    <a:ext uri="{9D8B030D-6E8A-4147-A177-3AD203B41FA5}">
                      <a16:colId xmlns:a16="http://schemas.microsoft.com/office/drawing/2014/main" val="1832146832"/>
                    </a:ext>
                  </a:extLst>
                </a:gridCol>
              </a:tblGrid>
              <a:tr h="911558">
                <a:tc>
                  <a:txBody>
                    <a:bodyPr/>
                    <a:lstStyle/>
                    <a:p>
                      <a:r>
                        <a:rPr lang="en-GB" dirty="0"/>
                        <a:t>Type of Placement </a:t>
                      </a:r>
                    </a:p>
                  </a:txBody>
                  <a:tcPr/>
                </a:tc>
                <a:tc>
                  <a:txBody>
                    <a:bodyPr/>
                    <a:lstStyle/>
                    <a:p>
                      <a:r>
                        <a:rPr lang="en-GB" dirty="0"/>
                        <a:t>Number of LAs providing data</a:t>
                      </a:r>
                    </a:p>
                  </a:txBody>
                  <a:tcPr/>
                </a:tc>
                <a:tc>
                  <a:txBody>
                    <a:bodyPr/>
                    <a:lstStyle/>
                    <a:p>
                      <a:r>
                        <a:rPr lang="en-GB" dirty="0"/>
                        <a:t>Number of Children</a:t>
                      </a:r>
                    </a:p>
                  </a:txBody>
                  <a:tcPr/>
                </a:tc>
                <a:tc>
                  <a:txBody>
                    <a:bodyPr/>
                    <a:lstStyle/>
                    <a:p>
                      <a:r>
                        <a:rPr lang="en-GB" dirty="0"/>
                        <a:t>Lowest Weekly Cost per child (£)</a:t>
                      </a:r>
                    </a:p>
                  </a:txBody>
                  <a:tcPr/>
                </a:tc>
                <a:tc>
                  <a:txBody>
                    <a:bodyPr/>
                    <a:lstStyle/>
                    <a:p>
                      <a:r>
                        <a:rPr lang="en-GB" dirty="0"/>
                        <a:t>Potential Total Annual Cost (£)</a:t>
                      </a:r>
                    </a:p>
                  </a:txBody>
                  <a:tcPr/>
                </a:tc>
                <a:extLst>
                  <a:ext uri="{0D108BD9-81ED-4DB2-BD59-A6C34878D82A}">
                    <a16:rowId xmlns:a16="http://schemas.microsoft.com/office/drawing/2014/main" val="1454493852"/>
                  </a:ext>
                </a:extLst>
              </a:tr>
              <a:tr h="825115">
                <a:tc>
                  <a:txBody>
                    <a:bodyPr/>
                    <a:lstStyle/>
                    <a:p>
                      <a:r>
                        <a:rPr lang="en-GB" dirty="0"/>
                        <a:t>In house residential </a:t>
                      </a:r>
                    </a:p>
                  </a:txBody>
                  <a:tcPr/>
                </a:tc>
                <a:tc>
                  <a:txBody>
                    <a:bodyPr/>
                    <a:lstStyle/>
                    <a:p>
                      <a:r>
                        <a:rPr lang="en-GB" dirty="0"/>
                        <a:t>3</a:t>
                      </a:r>
                    </a:p>
                  </a:txBody>
                  <a:tcPr/>
                </a:tc>
                <a:tc>
                  <a:txBody>
                    <a:bodyPr/>
                    <a:lstStyle/>
                    <a:p>
                      <a:r>
                        <a:rPr lang="en-GB" dirty="0"/>
                        <a:t>1</a:t>
                      </a:r>
                    </a:p>
                    <a:p>
                      <a:r>
                        <a:rPr lang="en-GB" dirty="0"/>
                        <a:t>12</a:t>
                      </a:r>
                    </a:p>
                    <a:p>
                      <a:r>
                        <a:rPr lang="en-GB" dirty="0"/>
                        <a:t>12</a:t>
                      </a:r>
                    </a:p>
                  </a:txBody>
                  <a:tcPr/>
                </a:tc>
                <a:tc>
                  <a:txBody>
                    <a:bodyPr/>
                    <a:lstStyle/>
                    <a:p>
                      <a:r>
                        <a:rPr lang="en-GB" dirty="0"/>
                        <a:t>655</a:t>
                      </a:r>
                    </a:p>
                    <a:p>
                      <a:r>
                        <a:rPr lang="en-GB" dirty="0"/>
                        <a:t>2,715</a:t>
                      </a:r>
                    </a:p>
                    <a:p>
                      <a:r>
                        <a:rPr lang="en-GB" dirty="0"/>
                        <a:t>2,698</a:t>
                      </a:r>
                    </a:p>
                  </a:txBody>
                  <a:tcPr/>
                </a:tc>
                <a:tc>
                  <a:txBody>
                    <a:bodyPr/>
                    <a:lstStyle/>
                    <a:p>
                      <a:r>
                        <a:rPr lang="en-GB" dirty="0"/>
                        <a:t>      34,060</a:t>
                      </a:r>
                    </a:p>
                    <a:p>
                      <a:r>
                        <a:rPr lang="en-GB" dirty="0"/>
                        <a:t> 1,694,160</a:t>
                      </a:r>
                    </a:p>
                    <a:p>
                      <a:r>
                        <a:rPr lang="en-GB" dirty="0"/>
                        <a:t> 1,683,552</a:t>
                      </a:r>
                    </a:p>
                  </a:txBody>
                  <a:tcPr/>
                </a:tc>
                <a:extLst>
                  <a:ext uri="{0D108BD9-81ED-4DB2-BD59-A6C34878D82A}">
                    <a16:rowId xmlns:a16="http://schemas.microsoft.com/office/drawing/2014/main" val="3103212420"/>
                  </a:ext>
                </a:extLst>
              </a:tr>
              <a:tr h="577581">
                <a:tc>
                  <a:txBody>
                    <a:bodyPr/>
                    <a:lstStyle/>
                    <a:p>
                      <a:r>
                        <a:rPr lang="en-GB" dirty="0"/>
                        <a:t>In house secure</a:t>
                      </a:r>
                    </a:p>
                  </a:txBody>
                  <a:tcPr/>
                </a:tc>
                <a:tc>
                  <a:txBody>
                    <a:bodyPr/>
                    <a:lstStyle/>
                    <a:p>
                      <a:r>
                        <a:rPr lang="en-GB" dirty="0"/>
                        <a:t>1</a:t>
                      </a:r>
                    </a:p>
                  </a:txBody>
                  <a:tcPr/>
                </a:tc>
                <a:tc>
                  <a:txBody>
                    <a:bodyPr/>
                    <a:lstStyle/>
                    <a:p>
                      <a:r>
                        <a:rPr lang="en-GB" dirty="0"/>
                        <a:t>7</a:t>
                      </a:r>
                    </a:p>
                  </a:txBody>
                  <a:tcPr/>
                </a:tc>
                <a:tc>
                  <a:txBody>
                    <a:bodyPr/>
                    <a:lstStyle/>
                    <a:p>
                      <a:r>
                        <a:rPr lang="en-GB" dirty="0"/>
                        <a:t>5,635</a:t>
                      </a:r>
                    </a:p>
                  </a:txBody>
                  <a:tcPr/>
                </a:tc>
                <a:tc>
                  <a:txBody>
                    <a:bodyPr/>
                    <a:lstStyle/>
                    <a:p>
                      <a:r>
                        <a:rPr lang="en-GB" dirty="0"/>
                        <a:t> 2,051,140</a:t>
                      </a:r>
                    </a:p>
                  </a:txBody>
                  <a:tcPr/>
                </a:tc>
                <a:extLst>
                  <a:ext uri="{0D108BD9-81ED-4DB2-BD59-A6C34878D82A}">
                    <a16:rowId xmlns:a16="http://schemas.microsoft.com/office/drawing/2014/main" val="3749077271"/>
                  </a:ext>
                </a:extLst>
              </a:tr>
              <a:tr h="1815254">
                <a:tc>
                  <a:txBody>
                    <a:bodyPr/>
                    <a:lstStyle/>
                    <a:p>
                      <a:r>
                        <a:rPr lang="en-GB" dirty="0"/>
                        <a:t>External Non Secure</a:t>
                      </a:r>
                    </a:p>
                  </a:txBody>
                  <a:tcPr/>
                </a:tc>
                <a:tc>
                  <a:txBody>
                    <a:bodyPr/>
                    <a:lstStyle/>
                    <a:p>
                      <a:r>
                        <a:rPr lang="en-GB" dirty="0"/>
                        <a:t>7</a:t>
                      </a:r>
                    </a:p>
                  </a:txBody>
                  <a:tcPr/>
                </a:tc>
                <a:tc>
                  <a:txBody>
                    <a:bodyPr/>
                    <a:lstStyle/>
                    <a:p>
                      <a:r>
                        <a:rPr lang="en-GB" dirty="0"/>
                        <a:t>15</a:t>
                      </a:r>
                    </a:p>
                    <a:p>
                      <a:r>
                        <a:rPr lang="en-GB" dirty="0"/>
                        <a:t>36</a:t>
                      </a:r>
                    </a:p>
                    <a:p>
                      <a:r>
                        <a:rPr lang="en-GB" dirty="0"/>
                        <a:t>26</a:t>
                      </a:r>
                    </a:p>
                    <a:p>
                      <a:r>
                        <a:rPr lang="en-GB" dirty="0"/>
                        <a:t>98</a:t>
                      </a:r>
                    </a:p>
                    <a:p>
                      <a:r>
                        <a:rPr lang="en-GB" dirty="0"/>
                        <a:t>25</a:t>
                      </a:r>
                    </a:p>
                    <a:p>
                      <a:r>
                        <a:rPr lang="en-GB" dirty="0"/>
                        <a:t>9</a:t>
                      </a:r>
                    </a:p>
                    <a:p>
                      <a:r>
                        <a:rPr lang="en-GB" dirty="0"/>
                        <a:t>122</a:t>
                      </a:r>
                    </a:p>
                  </a:txBody>
                  <a:tcPr/>
                </a:tc>
                <a:tc>
                  <a:txBody>
                    <a:bodyPr/>
                    <a:lstStyle/>
                    <a:p>
                      <a:r>
                        <a:rPr lang="en-GB" dirty="0"/>
                        <a:t>3,250</a:t>
                      </a:r>
                    </a:p>
                    <a:p>
                      <a:r>
                        <a:rPr lang="en-GB" dirty="0"/>
                        <a:t>1,400</a:t>
                      </a:r>
                    </a:p>
                    <a:p>
                      <a:r>
                        <a:rPr lang="en-GB" dirty="0"/>
                        <a:t>2,250</a:t>
                      </a:r>
                    </a:p>
                    <a:p>
                      <a:r>
                        <a:rPr lang="en-GB" dirty="0"/>
                        <a:t>2,000</a:t>
                      </a:r>
                    </a:p>
                    <a:p>
                      <a:r>
                        <a:rPr lang="en-GB" dirty="0"/>
                        <a:t>680</a:t>
                      </a:r>
                    </a:p>
                    <a:p>
                      <a:r>
                        <a:rPr lang="en-GB" dirty="0"/>
                        <a:t>2,905</a:t>
                      </a:r>
                    </a:p>
                    <a:p>
                      <a:r>
                        <a:rPr lang="en-GB" dirty="0"/>
                        <a:t>2,695</a:t>
                      </a:r>
                    </a:p>
                  </a:txBody>
                  <a:tcPr/>
                </a:tc>
                <a:tc>
                  <a:txBody>
                    <a:bodyPr/>
                    <a:lstStyle/>
                    <a:p>
                      <a:r>
                        <a:rPr lang="en-GB" dirty="0"/>
                        <a:t> 2,535,000</a:t>
                      </a:r>
                    </a:p>
                    <a:p>
                      <a:r>
                        <a:rPr lang="en-GB" dirty="0"/>
                        <a:t> 2,620,800</a:t>
                      </a:r>
                    </a:p>
                    <a:p>
                      <a:r>
                        <a:rPr lang="en-GB" dirty="0"/>
                        <a:t> 3,042,000</a:t>
                      </a:r>
                    </a:p>
                    <a:p>
                      <a:r>
                        <a:rPr lang="en-GB" dirty="0"/>
                        <a:t>10,192,000</a:t>
                      </a:r>
                    </a:p>
                    <a:p>
                      <a:r>
                        <a:rPr lang="en-GB" dirty="0"/>
                        <a:t>     884,000</a:t>
                      </a:r>
                    </a:p>
                    <a:p>
                      <a:r>
                        <a:rPr lang="en-GB" dirty="0"/>
                        <a:t>  1,359,540</a:t>
                      </a:r>
                    </a:p>
                    <a:p>
                      <a:r>
                        <a:rPr lang="en-GB" dirty="0"/>
                        <a:t>17,097,080</a:t>
                      </a:r>
                    </a:p>
                  </a:txBody>
                  <a:tcPr/>
                </a:tc>
                <a:extLst>
                  <a:ext uri="{0D108BD9-81ED-4DB2-BD59-A6C34878D82A}">
                    <a16:rowId xmlns:a16="http://schemas.microsoft.com/office/drawing/2014/main" val="3496690600"/>
                  </a:ext>
                </a:extLst>
              </a:tr>
              <a:tr h="577581">
                <a:tc>
                  <a:txBody>
                    <a:bodyPr/>
                    <a:lstStyle/>
                    <a:p>
                      <a:r>
                        <a:rPr lang="en-GB" dirty="0"/>
                        <a:t>External Secure</a:t>
                      </a:r>
                    </a:p>
                  </a:txBody>
                  <a:tcPr/>
                </a:tc>
                <a:tc>
                  <a:txBody>
                    <a:bodyPr/>
                    <a:lstStyle/>
                    <a:p>
                      <a:r>
                        <a:rPr lang="en-GB" dirty="0"/>
                        <a:t>2</a:t>
                      </a:r>
                    </a:p>
                  </a:txBody>
                  <a:tcPr/>
                </a:tc>
                <a:tc>
                  <a:txBody>
                    <a:bodyPr/>
                    <a:lstStyle/>
                    <a:p>
                      <a:r>
                        <a:rPr lang="en-GB" dirty="0"/>
                        <a:t>2</a:t>
                      </a:r>
                    </a:p>
                    <a:p>
                      <a:r>
                        <a:rPr lang="en-GB" dirty="0"/>
                        <a:t>2</a:t>
                      </a:r>
                    </a:p>
                  </a:txBody>
                  <a:tcPr/>
                </a:tc>
                <a:tc>
                  <a:txBody>
                    <a:bodyPr/>
                    <a:lstStyle/>
                    <a:p>
                      <a:r>
                        <a:rPr lang="en-GB" dirty="0"/>
                        <a:t>5,250</a:t>
                      </a:r>
                    </a:p>
                    <a:p>
                      <a:r>
                        <a:rPr lang="en-GB" dirty="0"/>
                        <a:t>5,810</a:t>
                      </a:r>
                    </a:p>
                  </a:txBody>
                  <a:tcPr/>
                </a:tc>
                <a:tc>
                  <a:txBody>
                    <a:bodyPr/>
                    <a:lstStyle/>
                    <a:p>
                      <a:r>
                        <a:rPr lang="en-GB" dirty="0"/>
                        <a:t>     546,000</a:t>
                      </a:r>
                    </a:p>
                    <a:p>
                      <a:r>
                        <a:rPr lang="en-GB" dirty="0"/>
                        <a:t>     604,240</a:t>
                      </a:r>
                    </a:p>
                  </a:txBody>
                  <a:tcPr/>
                </a:tc>
                <a:extLst>
                  <a:ext uri="{0D108BD9-81ED-4DB2-BD59-A6C34878D82A}">
                    <a16:rowId xmlns:a16="http://schemas.microsoft.com/office/drawing/2014/main" val="3794357597"/>
                  </a:ext>
                </a:extLst>
              </a:tr>
              <a:tr h="825115">
                <a:tc>
                  <a:txBody>
                    <a:bodyPr/>
                    <a:lstStyle/>
                    <a:p>
                      <a:r>
                        <a:rPr lang="en-GB" dirty="0"/>
                        <a:t>Unregulated/ unregistered </a:t>
                      </a:r>
                    </a:p>
                  </a:txBody>
                  <a:tcPr/>
                </a:tc>
                <a:tc>
                  <a:txBody>
                    <a:bodyPr/>
                    <a:lstStyle/>
                    <a:p>
                      <a:r>
                        <a:rPr lang="en-GB" dirty="0"/>
                        <a:t>3</a:t>
                      </a:r>
                    </a:p>
                  </a:txBody>
                  <a:tcPr/>
                </a:tc>
                <a:tc>
                  <a:txBody>
                    <a:bodyPr/>
                    <a:lstStyle/>
                    <a:p>
                      <a:r>
                        <a:rPr lang="en-GB" dirty="0"/>
                        <a:t>6</a:t>
                      </a:r>
                    </a:p>
                    <a:p>
                      <a:r>
                        <a:rPr lang="en-GB" dirty="0"/>
                        <a:t>2</a:t>
                      </a:r>
                    </a:p>
                    <a:p>
                      <a:r>
                        <a:rPr lang="en-GB" dirty="0"/>
                        <a:t>8</a:t>
                      </a:r>
                    </a:p>
                  </a:txBody>
                  <a:tcPr/>
                </a:tc>
                <a:tc>
                  <a:txBody>
                    <a:bodyPr/>
                    <a:lstStyle/>
                    <a:p>
                      <a:r>
                        <a:rPr lang="en-GB" dirty="0"/>
                        <a:t>489</a:t>
                      </a:r>
                    </a:p>
                    <a:p>
                      <a:r>
                        <a:rPr lang="en-GB" dirty="0"/>
                        <a:t>10,150</a:t>
                      </a:r>
                    </a:p>
                  </a:txBody>
                  <a:tcPr/>
                </a:tc>
                <a:tc>
                  <a:txBody>
                    <a:bodyPr/>
                    <a:lstStyle/>
                    <a:p>
                      <a:r>
                        <a:rPr lang="en-GB" dirty="0"/>
                        <a:t>     152,568</a:t>
                      </a:r>
                    </a:p>
                    <a:p>
                      <a:r>
                        <a:rPr lang="en-GB" dirty="0"/>
                        <a:t>  1,055,600</a:t>
                      </a:r>
                    </a:p>
                    <a:p>
                      <a:r>
                        <a:rPr lang="en-GB" dirty="0"/>
                        <a:t>       91,000</a:t>
                      </a:r>
                    </a:p>
                  </a:txBody>
                  <a:tcPr/>
                </a:tc>
                <a:extLst>
                  <a:ext uri="{0D108BD9-81ED-4DB2-BD59-A6C34878D82A}">
                    <a16:rowId xmlns:a16="http://schemas.microsoft.com/office/drawing/2014/main" val="1613300266"/>
                  </a:ext>
                </a:extLst>
              </a:tr>
            </a:tbl>
          </a:graphicData>
        </a:graphic>
      </p:graphicFrame>
      <p:sp>
        <p:nvSpPr>
          <p:cNvPr id="3" name="Title 2">
            <a:extLst>
              <a:ext uri="{FF2B5EF4-FFF2-40B4-BE49-F238E27FC236}">
                <a16:creationId xmlns:a16="http://schemas.microsoft.com/office/drawing/2014/main" id="{13CC45D3-B400-4286-9C60-798BBAFDA476}"/>
              </a:ext>
            </a:extLst>
          </p:cNvPr>
          <p:cNvSpPr>
            <a:spLocks noGrp="1"/>
          </p:cNvSpPr>
          <p:nvPr>
            <p:ph type="title"/>
          </p:nvPr>
        </p:nvSpPr>
        <p:spPr>
          <a:xfrm>
            <a:off x="457200" y="116632"/>
            <a:ext cx="8229600" cy="469790"/>
          </a:xfrm>
        </p:spPr>
        <p:txBody>
          <a:bodyPr>
            <a:normAutofit fontScale="90000"/>
          </a:bodyPr>
          <a:lstStyle/>
          <a:p>
            <a:pPr algn="ctr"/>
            <a:r>
              <a:rPr lang="en-GB" dirty="0"/>
              <a:t>Costs for The Year</a:t>
            </a:r>
          </a:p>
        </p:txBody>
      </p:sp>
    </p:spTree>
    <p:extLst>
      <p:ext uri="{BB962C8B-B14F-4D97-AF65-F5344CB8AC3E}">
        <p14:creationId xmlns:p14="http://schemas.microsoft.com/office/powerpoint/2010/main" val="1812564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1605A82-69F5-4DE1-886D-15E2470C5D23}"/>
              </a:ext>
            </a:extLst>
          </p:cNvPr>
          <p:cNvGraphicFramePr>
            <a:graphicFrameLocks noGrp="1"/>
          </p:cNvGraphicFramePr>
          <p:nvPr>
            <p:ph idx="1"/>
            <p:extLst>
              <p:ext uri="{D42A27DB-BD31-4B8C-83A1-F6EECF244321}">
                <p14:modId xmlns:p14="http://schemas.microsoft.com/office/powerpoint/2010/main" val="206156472"/>
              </p:ext>
            </p:extLst>
          </p:nvPr>
        </p:nvGraphicFramePr>
        <p:xfrm>
          <a:off x="251520" y="1481138"/>
          <a:ext cx="8435278" cy="3198661"/>
        </p:xfrm>
        <a:graphic>
          <a:graphicData uri="http://schemas.openxmlformats.org/drawingml/2006/table">
            <a:tbl>
              <a:tblPr firstRow="1" bandRow="1">
                <a:tableStyleId>{5C22544A-7EE6-4342-B048-85BDC9FD1C3A}</a:tableStyleId>
              </a:tblPr>
              <a:tblGrid>
                <a:gridCol w="1558062">
                  <a:extLst>
                    <a:ext uri="{9D8B030D-6E8A-4147-A177-3AD203B41FA5}">
                      <a16:colId xmlns:a16="http://schemas.microsoft.com/office/drawing/2014/main" val="3322090244"/>
                    </a:ext>
                  </a:extLst>
                </a:gridCol>
                <a:gridCol w="1719304">
                  <a:extLst>
                    <a:ext uri="{9D8B030D-6E8A-4147-A177-3AD203B41FA5}">
                      <a16:colId xmlns:a16="http://schemas.microsoft.com/office/drawing/2014/main" val="38136207"/>
                    </a:ext>
                  </a:extLst>
                </a:gridCol>
                <a:gridCol w="1719304">
                  <a:extLst>
                    <a:ext uri="{9D8B030D-6E8A-4147-A177-3AD203B41FA5}">
                      <a16:colId xmlns:a16="http://schemas.microsoft.com/office/drawing/2014/main" val="1844462236"/>
                    </a:ext>
                  </a:extLst>
                </a:gridCol>
                <a:gridCol w="1719304">
                  <a:extLst>
                    <a:ext uri="{9D8B030D-6E8A-4147-A177-3AD203B41FA5}">
                      <a16:colId xmlns:a16="http://schemas.microsoft.com/office/drawing/2014/main" val="2893669567"/>
                    </a:ext>
                  </a:extLst>
                </a:gridCol>
                <a:gridCol w="1719304">
                  <a:extLst>
                    <a:ext uri="{9D8B030D-6E8A-4147-A177-3AD203B41FA5}">
                      <a16:colId xmlns:a16="http://schemas.microsoft.com/office/drawing/2014/main" val="2229912900"/>
                    </a:ext>
                  </a:extLst>
                </a:gridCol>
              </a:tblGrid>
              <a:tr h="1299456">
                <a:tc>
                  <a:txBody>
                    <a:bodyPr/>
                    <a:lstStyle/>
                    <a:p>
                      <a:r>
                        <a:rPr lang="en-GB" dirty="0"/>
                        <a:t>Type of Placement </a:t>
                      </a:r>
                    </a:p>
                  </a:txBody>
                  <a:tcPr/>
                </a:tc>
                <a:tc>
                  <a:txBody>
                    <a:bodyPr/>
                    <a:lstStyle/>
                    <a:p>
                      <a:r>
                        <a:rPr lang="en-GB" dirty="0"/>
                        <a:t>Number of LAs Providing Data</a:t>
                      </a:r>
                    </a:p>
                  </a:txBody>
                  <a:tcPr/>
                </a:tc>
                <a:tc>
                  <a:txBody>
                    <a:bodyPr/>
                    <a:lstStyle/>
                    <a:p>
                      <a:r>
                        <a:rPr lang="en-GB" dirty="0"/>
                        <a:t>Number of Children</a:t>
                      </a:r>
                    </a:p>
                  </a:txBody>
                  <a:tcPr/>
                </a:tc>
                <a:tc>
                  <a:txBody>
                    <a:bodyPr/>
                    <a:lstStyle/>
                    <a:p>
                      <a:r>
                        <a:rPr lang="en-GB" dirty="0"/>
                        <a:t>Lowest Weekly Cost Per Child (£)</a:t>
                      </a:r>
                    </a:p>
                  </a:txBody>
                  <a:tcPr/>
                </a:tc>
                <a:tc>
                  <a:txBody>
                    <a:bodyPr/>
                    <a:lstStyle/>
                    <a:p>
                      <a:r>
                        <a:rPr lang="en-GB" dirty="0"/>
                        <a:t>Potential Total Annual Cost (£)</a:t>
                      </a:r>
                    </a:p>
                  </a:txBody>
                  <a:tcPr/>
                </a:tc>
                <a:extLst>
                  <a:ext uri="{0D108BD9-81ED-4DB2-BD59-A6C34878D82A}">
                    <a16:rowId xmlns:a16="http://schemas.microsoft.com/office/drawing/2014/main" val="2061794039"/>
                  </a:ext>
                </a:extLst>
              </a:tr>
              <a:tr h="1899205">
                <a:tc>
                  <a:txBody>
                    <a:bodyPr/>
                    <a:lstStyle/>
                    <a:p>
                      <a:r>
                        <a:rPr lang="en-GB" dirty="0"/>
                        <a:t>Specialist Foster Placements </a:t>
                      </a:r>
                    </a:p>
                  </a:txBody>
                  <a:tcPr/>
                </a:tc>
                <a:tc>
                  <a:txBody>
                    <a:bodyPr/>
                    <a:lstStyle/>
                    <a:p>
                      <a:r>
                        <a:rPr lang="en-GB" dirty="0"/>
                        <a:t>6</a:t>
                      </a:r>
                    </a:p>
                  </a:txBody>
                  <a:tcPr/>
                </a:tc>
                <a:tc>
                  <a:txBody>
                    <a:bodyPr/>
                    <a:lstStyle/>
                    <a:p>
                      <a:r>
                        <a:rPr lang="en-GB" dirty="0"/>
                        <a:t>29</a:t>
                      </a:r>
                    </a:p>
                    <a:p>
                      <a:r>
                        <a:rPr lang="en-GB" dirty="0"/>
                        <a:t>26</a:t>
                      </a:r>
                    </a:p>
                    <a:p>
                      <a:r>
                        <a:rPr lang="en-GB" dirty="0"/>
                        <a:t>68</a:t>
                      </a:r>
                    </a:p>
                    <a:p>
                      <a:r>
                        <a:rPr lang="en-GB" dirty="0"/>
                        <a:t>250</a:t>
                      </a:r>
                    </a:p>
                    <a:p>
                      <a:r>
                        <a:rPr lang="en-GB" dirty="0"/>
                        <a:t>63</a:t>
                      </a:r>
                    </a:p>
                    <a:p>
                      <a:r>
                        <a:rPr lang="en-GB" dirty="0"/>
                        <a:t>3</a:t>
                      </a:r>
                    </a:p>
                  </a:txBody>
                  <a:tcPr/>
                </a:tc>
                <a:tc>
                  <a:txBody>
                    <a:bodyPr/>
                    <a:lstStyle/>
                    <a:p>
                      <a:r>
                        <a:rPr lang="en-GB" dirty="0"/>
                        <a:t>581</a:t>
                      </a:r>
                    </a:p>
                    <a:p>
                      <a:r>
                        <a:rPr lang="en-GB" dirty="0"/>
                        <a:t>463</a:t>
                      </a:r>
                    </a:p>
                    <a:p>
                      <a:r>
                        <a:rPr lang="en-GB" dirty="0"/>
                        <a:t>639</a:t>
                      </a:r>
                    </a:p>
                    <a:p>
                      <a:r>
                        <a:rPr lang="en-GB" dirty="0"/>
                        <a:t>698</a:t>
                      </a:r>
                    </a:p>
                    <a:p>
                      <a:r>
                        <a:rPr lang="en-GB" dirty="0"/>
                        <a:t>694</a:t>
                      </a:r>
                    </a:p>
                    <a:p>
                      <a:r>
                        <a:rPr lang="en-GB" dirty="0"/>
                        <a:t>1032</a:t>
                      </a:r>
                    </a:p>
                  </a:txBody>
                  <a:tcPr/>
                </a:tc>
                <a:tc>
                  <a:txBody>
                    <a:bodyPr/>
                    <a:lstStyle/>
                    <a:p>
                      <a:r>
                        <a:rPr lang="en-GB" dirty="0"/>
                        <a:t>   876,148</a:t>
                      </a:r>
                    </a:p>
                    <a:p>
                      <a:r>
                        <a:rPr lang="en-GB" dirty="0"/>
                        <a:t>   625,976</a:t>
                      </a:r>
                    </a:p>
                    <a:p>
                      <a:r>
                        <a:rPr lang="en-GB" dirty="0"/>
                        <a:t>2,259,504</a:t>
                      </a:r>
                    </a:p>
                    <a:p>
                      <a:r>
                        <a:rPr lang="en-GB" dirty="0"/>
                        <a:t>9,074,000</a:t>
                      </a:r>
                    </a:p>
                    <a:p>
                      <a:r>
                        <a:rPr lang="en-GB" dirty="0"/>
                        <a:t>2,273,544</a:t>
                      </a:r>
                    </a:p>
                    <a:p>
                      <a:r>
                        <a:rPr lang="en-GB" dirty="0"/>
                        <a:t>    160,992</a:t>
                      </a:r>
                    </a:p>
                  </a:txBody>
                  <a:tcPr/>
                </a:tc>
                <a:extLst>
                  <a:ext uri="{0D108BD9-81ED-4DB2-BD59-A6C34878D82A}">
                    <a16:rowId xmlns:a16="http://schemas.microsoft.com/office/drawing/2014/main" val="154461759"/>
                  </a:ext>
                </a:extLst>
              </a:tr>
            </a:tbl>
          </a:graphicData>
        </a:graphic>
      </p:graphicFrame>
      <p:sp>
        <p:nvSpPr>
          <p:cNvPr id="3" name="Title 2">
            <a:extLst>
              <a:ext uri="{FF2B5EF4-FFF2-40B4-BE49-F238E27FC236}">
                <a16:creationId xmlns:a16="http://schemas.microsoft.com/office/drawing/2014/main" id="{26599F98-1F80-49EE-8B76-F686C3D36599}"/>
              </a:ext>
            </a:extLst>
          </p:cNvPr>
          <p:cNvSpPr>
            <a:spLocks noGrp="1"/>
          </p:cNvSpPr>
          <p:nvPr>
            <p:ph type="title"/>
          </p:nvPr>
        </p:nvSpPr>
        <p:spPr/>
        <p:txBody>
          <a:bodyPr/>
          <a:lstStyle/>
          <a:p>
            <a:pPr algn="ctr"/>
            <a:r>
              <a:rPr lang="en-GB" dirty="0"/>
              <a:t>Costs Continued </a:t>
            </a:r>
          </a:p>
        </p:txBody>
      </p:sp>
    </p:spTree>
    <p:extLst>
      <p:ext uri="{BB962C8B-B14F-4D97-AF65-F5344CB8AC3E}">
        <p14:creationId xmlns:p14="http://schemas.microsoft.com/office/powerpoint/2010/main" val="854645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4704"/>
            <a:ext cx="8229600" cy="5616624"/>
          </a:xfrm>
        </p:spPr>
        <p:txBody>
          <a:bodyPr>
            <a:normAutofit fontScale="92500" lnSpcReduction="20000"/>
          </a:bodyPr>
          <a:lstStyle/>
          <a:p>
            <a:r>
              <a:rPr lang="en-GB" dirty="0"/>
              <a:t>1.30 – Tea, Coffee, Welcome and Introductions (ME/RP)</a:t>
            </a:r>
          </a:p>
          <a:p>
            <a:r>
              <a:rPr lang="en-GB" dirty="0"/>
              <a:t>1.35 – Background and Outcomes </a:t>
            </a:r>
          </a:p>
          <a:p>
            <a:pPr>
              <a:buNone/>
            </a:pPr>
            <a:r>
              <a:rPr lang="en-GB" dirty="0"/>
              <a:t>   Lucy Butler DCS Oxfordshire, Project Sponsor</a:t>
            </a:r>
          </a:p>
          <a:p>
            <a:r>
              <a:rPr lang="en-GB" dirty="0"/>
              <a:t>1.45 – Background, Outcomes and the Project So Far (ME/RP)</a:t>
            </a:r>
          </a:p>
          <a:p>
            <a:r>
              <a:rPr lang="en-GB" dirty="0"/>
              <a:t>2.15 – What you have told us (ME)</a:t>
            </a:r>
          </a:p>
          <a:p>
            <a:r>
              <a:rPr lang="en-GB" dirty="0"/>
              <a:t>2.30 – Innovations Elsewhere (ME)</a:t>
            </a:r>
          </a:p>
          <a:p>
            <a:r>
              <a:rPr lang="en-GB" dirty="0"/>
              <a:t>2.45 – Discussion and Questions(LB/ME/RP)</a:t>
            </a:r>
          </a:p>
          <a:p>
            <a:r>
              <a:rPr lang="en-GB" dirty="0"/>
              <a:t>3.00 – Tea and Coffee</a:t>
            </a:r>
          </a:p>
          <a:p>
            <a:r>
              <a:rPr lang="en-GB" dirty="0"/>
              <a:t>3.15 – Group discussions Using Practice Examples (ME/RP)</a:t>
            </a:r>
          </a:p>
          <a:p>
            <a:r>
              <a:rPr lang="en-GB" dirty="0"/>
              <a:t>4.00 – Feedback from Groups and decisions about next steps (LB/ME/RP)</a:t>
            </a:r>
          </a:p>
          <a:p>
            <a:r>
              <a:rPr lang="en-GB" dirty="0"/>
              <a:t>4.30 - Close</a:t>
            </a:r>
          </a:p>
          <a:p>
            <a:endParaRPr lang="en-GB" dirty="0"/>
          </a:p>
        </p:txBody>
      </p:sp>
      <p:sp>
        <p:nvSpPr>
          <p:cNvPr id="3" name="Title 2"/>
          <p:cNvSpPr>
            <a:spLocks noGrp="1"/>
          </p:cNvSpPr>
          <p:nvPr>
            <p:ph type="title"/>
          </p:nvPr>
        </p:nvSpPr>
        <p:spPr>
          <a:xfrm>
            <a:off x="457200" y="0"/>
            <a:ext cx="8229600" cy="908720"/>
          </a:xfrm>
        </p:spPr>
        <p:txBody>
          <a:bodyPr/>
          <a:lstStyle/>
          <a:p>
            <a:pPr algn="ctr"/>
            <a:r>
              <a:rPr lang="en-GB" dirty="0"/>
              <a:t>Agenda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BBA075-89CC-4212-B629-E40C937B78B5}"/>
              </a:ext>
            </a:extLst>
          </p:cNvPr>
          <p:cNvSpPr>
            <a:spLocks noGrp="1"/>
          </p:cNvSpPr>
          <p:nvPr>
            <p:ph idx="1"/>
          </p:nvPr>
        </p:nvSpPr>
        <p:spPr>
          <a:xfrm>
            <a:off x="323528" y="1268760"/>
            <a:ext cx="8568952" cy="5400600"/>
          </a:xfrm>
        </p:spPr>
        <p:txBody>
          <a:bodyPr>
            <a:normAutofit/>
          </a:bodyPr>
          <a:lstStyle/>
          <a:p>
            <a:r>
              <a:rPr lang="en-GB" sz="3200" b="1" dirty="0">
                <a:solidFill>
                  <a:srgbClr val="FF0000"/>
                </a:solidFill>
              </a:rPr>
              <a:t>For the 7 authorities who gave us data for residential placements, with incomplete data, </a:t>
            </a:r>
          </a:p>
          <a:p>
            <a:pPr marL="109728" indent="0">
              <a:buNone/>
            </a:pPr>
            <a:r>
              <a:rPr lang="en-GB" sz="3200" b="1" dirty="0">
                <a:solidFill>
                  <a:srgbClr val="FF0000"/>
                </a:solidFill>
              </a:rPr>
              <a:t>       </a:t>
            </a:r>
            <a:r>
              <a:rPr lang="en-GB" sz="3200" b="1" u="sng" dirty="0">
                <a:solidFill>
                  <a:srgbClr val="FF0000"/>
                </a:solidFill>
              </a:rPr>
              <a:t>Estimate of over £45million per year</a:t>
            </a:r>
          </a:p>
          <a:p>
            <a:pPr marL="109728" indent="0">
              <a:buNone/>
            </a:pPr>
            <a:endParaRPr lang="en-GB" sz="3200" b="1" u="sng" dirty="0">
              <a:solidFill>
                <a:srgbClr val="FF0000"/>
              </a:solidFill>
            </a:endParaRPr>
          </a:p>
          <a:p>
            <a:endParaRPr lang="en-GB" sz="3200" b="1" dirty="0">
              <a:solidFill>
                <a:srgbClr val="FF0000"/>
              </a:solidFill>
            </a:endParaRPr>
          </a:p>
          <a:p>
            <a:r>
              <a:rPr lang="en-GB" sz="3200" b="1" dirty="0">
                <a:solidFill>
                  <a:srgbClr val="FF0000"/>
                </a:solidFill>
              </a:rPr>
              <a:t>For the 6 authorities who gave us data for specialist fostering </a:t>
            </a:r>
          </a:p>
          <a:p>
            <a:pPr marL="109728" indent="0">
              <a:buNone/>
            </a:pPr>
            <a:r>
              <a:rPr lang="en-GB" sz="3200" b="1" dirty="0">
                <a:solidFill>
                  <a:srgbClr val="FF0000"/>
                </a:solidFill>
              </a:rPr>
              <a:t>       </a:t>
            </a:r>
            <a:r>
              <a:rPr lang="en-GB" sz="3200" b="1" u="sng" dirty="0">
                <a:solidFill>
                  <a:srgbClr val="FF0000"/>
                </a:solidFill>
              </a:rPr>
              <a:t>Estimate of over £15million per year</a:t>
            </a:r>
          </a:p>
          <a:p>
            <a:endParaRPr lang="en-GB" b="1" dirty="0">
              <a:solidFill>
                <a:srgbClr val="FF0000"/>
              </a:solidFill>
            </a:endParaRPr>
          </a:p>
          <a:p>
            <a:endParaRPr lang="en-GB" dirty="0"/>
          </a:p>
        </p:txBody>
      </p:sp>
      <p:sp>
        <p:nvSpPr>
          <p:cNvPr id="3" name="Title 2">
            <a:extLst>
              <a:ext uri="{FF2B5EF4-FFF2-40B4-BE49-F238E27FC236}">
                <a16:creationId xmlns:a16="http://schemas.microsoft.com/office/drawing/2014/main" id="{8B7E8E1E-E021-4A8A-ADA7-38A4E6ABBA25}"/>
              </a:ext>
            </a:extLst>
          </p:cNvPr>
          <p:cNvSpPr>
            <a:spLocks noGrp="1"/>
          </p:cNvSpPr>
          <p:nvPr>
            <p:ph type="title"/>
          </p:nvPr>
        </p:nvSpPr>
        <p:spPr/>
        <p:txBody>
          <a:bodyPr/>
          <a:lstStyle/>
          <a:p>
            <a:pPr algn="ctr"/>
            <a:r>
              <a:rPr lang="en-GB" dirty="0"/>
              <a:t>Costs – Some Totals</a:t>
            </a:r>
          </a:p>
        </p:txBody>
      </p:sp>
    </p:spTree>
    <p:extLst>
      <p:ext uri="{BB962C8B-B14F-4D97-AF65-F5344CB8AC3E}">
        <p14:creationId xmlns:p14="http://schemas.microsoft.com/office/powerpoint/2010/main" val="1951124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92696"/>
            <a:ext cx="8892480" cy="5314595"/>
          </a:xfrm>
        </p:spPr>
        <p:txBody>
          <a:bodyPr>
            <a:noAutofit/>
          </a:bodyPr>
          <a:lstStyle/>
          <a:p>
            <a:r>
              <a:rPr lang="en-GB" sz="2000" b="1" u="sng" dirty="0">
                <a:cs typeface="Lucida Sans Unicode" panose="020B0602030504020204" pitchFamily="34" charset="0"/>
              </a:rPr>
              <a:t>West Berks &amp; Bracknell – Family Safeguarding Model </a:t>
            </a:r>
            <a:r>
              <a:rPr lang="en-GB" sz="2000" dirty="0">
                <a:cs typeface="Lucida Sans Unicode" panose="020B0602030504020204" pitchFamily="34" charset="0"/>
              </a:rPr>
              <a:t> </a:t>
            </a:r>
          </a:p>
          <a:p>
            <a:r>
              <a:rPr lang="en-GB" sz="2000" dirty="0">
                <a:cs typeface="Lucida Sans Unicode" panose="020B0602030504020204" pitchFamily="34" charset="0"/>
              </a:rPr>
              <a:t>Whole-system reform of Children’s Services which aims to improve the quality of work undertaken with families, and thereby outcomes for children and parents. </a:t>
            </a:r>
          </a:p>
          <a:p>
            <a:r>
              <a:rPr lang="en-GB" sz="2000" dirty="0">
                <a:cs typeface="Lucida Sans Unicode" panose="020B0602030504020204" pitchFamily="34" charset="0"/>
              </a:rPr>
              <a:t>Brings together a partnership including the police, health (including mental health), probation and substance misuse services. </a:t>
            </a:r>
          </a:p>
          <a:p>
            <a:r>
              <a:rPr lang="en-GB" sz="2000" dirty="0">
                <a:cs typeface="Lucida Sans Unicode" panose="020B0602030504020204" pitchFamily="34" charset="0"/>
              </a:rPr>
              <a:t>Key elements include specialist workers with domestic abuse, substance misuse and mental health expertise joining teams; training in Motivational Interviewing as a framework for practice for all staff; a move to group case discussions; and structured tools to support direct work. </a:t>
            </a:r>
          </a:p>
          <a:p>
            <a:r>
              <a:rPr lang="en-GB" sz="2000" dirty="0">
                <a:cs typeface="Lucida Sans Unicode" panose="020B0602030504020204" pitchFamily="34" charset="0"/>
              </a:rPr>
              <a:t> </a:t>
            </a:r>
            <a:r>
              <a:rPr lang="en-GB" sz="2000" b="1" u="sng" dirty="0">
                <a:cs typeface="Lucida Sans Unicode" panose="020B0602030504020204" pitchFamily="34" charset="0"/>
              </a:rPr>
              <a:t>Brighton and Hove-  Functional Family Therapy Team</a:t>
            </a:r>
            <a:r>
              <a:rPr lang="en-GB" sz="2000" dirty="0">
                <a:cs typeface="Lucida Sans Unicode" panose="020B0602030504020204" pitchFamily="34" charset="0"/>
              </a:rPr>
              <a:t> </a:t>
            </a:r>
          </a:p>
          <a:p>
            <a:r>
              <a:rPr lang="en-GB" sz="2000" dirty="0">
                <a:cs typeface="Lucida Sans Unicode" panose="020B0602030504020204" pitchFamily="34" charset="0"/>
              </a:rPr>
              <a:t>Assertive outreach model to work with families to  prevent family breakdown/  children coming into care  </a:t>
            </a:r>
          </a:p>
          <a:p>
            <a:r>
              <a:rPr lang="en-GB" sz="2000" dirty="0">
                <a:cs typeface="Lucida Sans Unicode" panose="020B0602030504020204" pitchFamily="34" charset="0"/>
              </a:rPr>
              <a:t>Developing an Extended Adolescence Service</a:t>
            </a:r>
          </a:p>
          <a:p>
            <a:endParaRPr lang="en-GB" sz="2000" b="1" u="sng" dirty="0">
              <a:cs typeface="Lucida Sans Unicode" panose="020B0602030504020204" pitchFamily="34" charset="0"/>
            </a:endParaRPr>
          </a:p>
        </p:txBody>
      </p:sp>
      <p:sp>
        <p:nvSpPr>
          <p:cNvPr id="3" name="Title 2"/>
          <p:cNvSpPr>
            <a:spLocks noGrp="1"/>
          </p:cNvSpPr>
          <p:nvPr>
            <p:ph type="title"/>
          </p:nvPr>
        </p:nvSpPr>
        <p:spPr>
          <a:xfrm>
            <a:off x="457200" y="0"/>
            <a:ext cx="8229600" cy="692696"/>
          </a:xfrm>
        </p:spPr>
        <p:txBody>
          <a:bodyPr>
            <a:normAutofit fontScale="90000"/>
          </a:bodyPr>
          <a:lstStyle/>
          <a:p>
            <a:pPr algn="ctr"/>
            <a:r>
              <a:rPr lang="en-US" dirty="0"/>
              <a:t>SE Innovations </a:t>
            </a:r>
          </a:p>
        </p:txBody>
      </p:sp>
    </p:spTree>
    <p:extLst>
      <p:ext uri="{BB962C8B-B14F-4D97-AF65-F5344CB8AC3E}">
        <p14:creationId xmlns:p14="http://schemas.microsoft.com/office/powerpoint/2010/main" val="2285904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850710"/>
            <a:ext cx="8856984" cy="4738530"/>
          </a:xfrm>
        </p:spPr>
        <p:txBody>
          <a:bodyPr>
            <a:normAutofit fontScale="62500" lnSpcReduction="20000"/>
          </a:bodyPr>
          <a:lstStyle/>
          <a:p>
            <a:r>
              <a:rPr lang="en-GB" sz="2800" b="1" u="sng" dirty="0">
                <a:cs typeface="Lucida Sans Unicode" panose="020B0602030504020204" pitchFamily="34" charset="0"/>
              </a:rPr>
              <a:t>Kent</a:t>
            </a:r>
          </a:p>
          <a:p>
            <a:r>
              <a:rPr lang="en-GB" sz="2800" b="1" u="sng" dirty="0">
                <a:cs typeface="Lucida Sans Unicode" panose="020B0602030504020204" pitchFamily="34" charset="0"/>
              </a:rPr>
              <a:t>Sense of Belonging programme for in house foster placements</a:t>
            </a:r>
            <a:r>
              <a:rPr lang="en-GB" sz="2800" u="sng" dirty="0">
                <a:cs typeface="Lucida Sans Unicode" panose="020B0602030504020204" pitchFamily="34" charset="0"/>
              </a:rPr>
              <a:t> </a:t>
            </a:r>
          </a:p>
          <a:p>
            <a:r>
              <a:rPr lang="en-GB" sz="2800" dirty="0">
                <a:cs typeface="Lucida Sans Unicode" panose="020B0602030504020204" pitchFamily="34" charset="0"/>
              </a:rPr>
              <a:t>Provides support to in house placement to achieve stability through the provision of a clinical psychologist, an activity based programme including weekends away for LAC and in some cases foster family and support from a hub family.</a:t>
            </a:r>
          </a:p>
          <a:p>
            <a:r>
              <a:rPr lang="en-GB" sz="2800" b="1" u="sng" dirty="0">
                <a:cs typeface="Lucida Sans Unicode" panose="020B0602030504020204" pitchFamily="34" charset="0"/>
              </a:rPr>
              <a:t>Margate Task Force</a:t>
            </a:r>
            <a:r>
              <a:rPr lang="en-GB" sz="2800" dirty="0">
                <a:cs typeface="Lucida Sans Unicode" panose="020B0602030504020204" pitchFamily="34" charset="0"/>
              </a:rPr>
              <a:t> </a:t>
            </a:r>
          </a:p>
          <a:p>
            <a:r>
              <a:rPr lang="en-GB" sz="2800" dirty="0">
                <a:cs typeface="Lucida Sans Unicode" panose="020B0602030504020204" pitchFamily="34" charset="0"/>
              </a:rPr>
              <a:t>Collaboration between social care, police, housing, education, health, community reps and NGO’s to address deprivation, gangs, CSE, drugs etc as whole community.</a:t>
            </a:r>
          </a:p>
          <a:p>
            <a:r>
              <a:rPr lang="en-GB" sz="2800" b="1" u="sng" dirty="0">
                <a:cs typeface="Lucida Sans Unicode" panose="020B0602030504020204" pitchFamily="34" charset="0"/>
              </a:rPr>
              <a:t>Missing CYP</a:t>
            </a:r>
          </a:p>
          <a:p>
            <a:r>
              <a:rPr lang="en-GB" sz="2800" dirty="0">
                <a:cs typeface="Lucida Sans Unicode" panose="020B0602030504020204" pitchFamily="34" charset="0"/>
              </a:rPr>
              <a:t>Cross ref data with YOS and police, dedicated Practice Dev Officer, 90 % offered RI’s within 72 hrs, 80% completed, shared with police.  Lack of OLA notifications into Kent. 4 Police Missing Children Exploitation Teams set up.</a:t>
            </a:r>
          </a:p>
          <a:p>
            <a:pPr marL="109728" indent="0">
              <a:buNone/>
            </a:pPr>
            <a:r>
              <a:rPr lang="en-GB" sz="2800" dirty="0"/>
              <a:t> </a:t>
            </a:r>
          </a:p>
          <a:p>
            <a:r>
              <a:rPr lang="en-GB" sz="2800" b="1" u="sng" dirty="0">
                <a:cs typeface="Calibri"/>
              </a:rPr>
              <a:t>Portsmouth </a:t>
            </a:r>
          </a:p>
          <a:p>
            <a:r>
              <a:rPr lang="en-GB" sz="2800" dirty="0">
                <a:cs typeface="Calibri"/>
              </a:rPr>
              <a:t>Currently working with research in Practice to think about a model of intervention with adolescents at the edge of care</a:t>
            </a:r>
          </a:p>
          <a:p>
            <a:pPr marL="109728" indent="0">
              <a:buNone/>
            </a:pPr>
            <a:endParaRPr lang="en-GB" sz="2800" dirty="0"/>
          </a:p>
          <a:p>
            <a:pPr marL="109728" indent="0">
              <a:buNone/>
            </a:pPr>
            <a:endParaRPr lang="en-GB" sz="2800" dirty="0"/>
          </a:p>
          <a:p>
            <a:endParaRPr lang="en-GB" dirty="0"/>
          </a:p>
        </p:txBody>
      </p:sp>
      <p:sp>
        <p:nvSpPr>
          <p:cNvPr id="3" name="Title 2"/>
          <p:cNvSpPr>
            <a:spLocks noGrp="1"/>
          </p:cNvSpPr>
          <p:nvPr>
            <p:ph type="title"/>
          </p:nvPr>
        </p:nvSpPr>
        <p:spPr>
          <a:xfrm>
            <a:off x="457200" y="0"/>
            <a:ext cx="8229600" cy="850709"/>
          </a:xfrm>
        </p:spPr>
        <p:txBody>
          <a:bodyPr/>
          <a:lstStyle/>
          <a:p>
            <a:pPr algn="ctr"/>
            <a:r>
              <a:rPr lang="en-US" dirty="0"/>
              <a:t>SE Innovations </a:t>
            </a:r>
          </a:p>
        </p:txBody>
      </p:sp>
    </p:spTree>
    <p:extLst>
      <p:ext uri="{BB962C8B-B14F-4D97-AF65-F5344CB8AC3E}">
        <p14:creationId xmlns:p14="http://schemas.microsoft.com/office/powerpoint/2010/main" val="784234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1216CC-D2B2-4804-879B-35E7C56045EF}"/>
              </a:ext>
            </a:extLst>
          </p:cNvPr>
          <p:cNvSpPr>
            <a:spLocks noGrp="1"/>
          </p:cNvSpPr>
          <p:nvPr>
            <p:ph idx="1"/>
          </p:nvPr>
        </p:nvSpPr>
        <p:spPr>
          <a:xfrm>
            <a:off x="0" y="332656"/>
            <a:ext cx="9036496" cy="6192688"/>
          </a:xfrm>
        </p:spPr>
        <p:txBody>
          <a:bodyPr>
            <a:noAutofit/>
          </a:bodyPr>
          <a:lstStyle/>
          <a:p>
            <a:pPr marL="109728" indent="0">
              <a:buNone/>
            </a:pPr>
            <a:r>
              <a:rPr lang="en-GB" sz="1800" dirty="0">
                <a:cs typeface="Calibri"/>
              </a:rPr>
              <a:t> </a:t>
            </a:r>
          </a:p>
          <a:p>
            <a:r>
              <a:rPr lang="en-GB" sz="1800" b="1" u="sng" dirty="0">
                <a:cs typeface="Calibri"/>
              </a:rPr>
              <a:t>Surrey - Extended Hope</a:t>
            </a:r>
            <a:r>
              <a:rPr lang="en-GB" sz="1800" u="sng" dirty="0">
                <a:cs typeface="Calibri"/>
              </a:rPr>
              <a:t> </a:t>
            </a:r>
          </a:p>
          <a:p>
            <a:r>
              <a:rPr lang="en-GB" sz="1800" dirty="0">
                <a:cs typeface="Calibri"/>
              </a:rPr>
              <a:t>integrated service for children with mental health needs / crisis at risk of placement breakdown</a:t>
            </a:r>
          </a:p>
          <a:p>
            <a:r>
              <a:rPr lang="en-GB" sz="1800" u="sng" dirty="0">
                <a:cs typeface="Calibri"/>
                <a:hlinkClick r:id="rId2"/>
              </a:rPr>
              <a:t>https://www.healthysurrey.org.uk/your-health/mental-wellbeing/camhs/parents-and-carers/support-for-parents-and-carers/extended-hope</a:t>
            </a:r>
            <a:endParaRPr lang="en-GB" sz="1800" dirty="0">
              <a:cs typeface="Calibri"/>
            </a:endParaRPr>
          </a:p>
          <a:p>
            <a:r>
              <a:rPr lang="en-GB" sz="1800" dirty="0">
                <a:cs typeface="Calibri"/>
              </a:rPr>
              <a:t> Currently developing an Intensive Support service to provide extended hours outreach intervention service for children with learning difficulties / autism.  This is to be hosted by the local authority and funded through CAMHS Transformation funding.  Service development is based on feedback from parents/carers/schools and builds on the model of extended hope. </a:t>
            </a:r>
          </a:p>
          <a:p>
            <a:endParaRPr lang="en-GB" sz="1800" dirty="0">
              <a:cs typeface="Calibri"/>
            </a:endParaRPr>
          </a:p>
          <a:p>
            <a:r>
              <a:rPr lang="en-GB" sz="1800" b="1" u="sng" dirty="0">
                <a:cs typeface="Calibri"/>
              </a:rPr>
              <a:t>Oxfordshire</a:t>
            </a:r>
          </a:p>
          <a:p>
            <a:r>
              <a:rPr lang="en-GB" sz="1800" dirty="0">
                <a:cs typeface="Calibri"/>
              </a:rPr>
              <a:t>Cross regional block contract for residential and educational provision for CLA with complex needs</a:t>
            </a:r>
          </a:p>
          <a:p>
            <a:r>
              <a:rPr lang="en-GB" sz="1800" dirty="0">
                <a:cs typeface="Calibri"/>
              </a:rPr>
              <a:t>Work with </a:t>
            </a:r>
            <a:r>
              <a:rPr lang="en-GB" sz="1800" dirty="0" err="1">
                <a:cs typeface="Calibri"/>
              </a:rPr>
              <a:t>iMPOWER</a:t>
            </a:r>
            <a:r>
              <a:rPr lang="en-GB" sz="1800" dirty="0">
                <a:cs typeface="Calibri"/>
              </a:rPr>
              <a:t> to improve codification of needs to inform commissioning plans</a:t>
            </a:r>
          </a:p>
          <a:p>
            <a:r>
              <a:rPr lang="en-GB" sz="1800" dirty="0">
                <a:cs typeface="Calibri"/>
              </a:rPr>
              <a:t>Draft market position statement for residential and fostering placements</a:t>
            </a:r>
          </a:p>
          <a:p>
            <a:endParaRPr lang="en-GB" sz="1800" dirty="0"/>
          </a:p>
        </p:txBody>
      </p:sp>
      <p:sp>
        <p:nvSpPr>
          <p:cNvPr id="3" name="Title 2">
            <a:extLst>
              <a:ext uri="{FF2B5EF4-FFF2-40B4-BE49-F238E27FC236}">
                <a16:creationId xmlns:a16="http://schemas.microsoft.com/office/drawing/2014/main" id="{ADA26F6B-CB01-4392-B82A-C1B93A2FB53D}"/>
              </a:ext>
            </a:extLst>
          </p:cNvPr>
          <p:cNvSpPr>
            <a:spLocks noGrp="1"/>
          </p:cNvSpPr>
          <p:nvPr>
            <p:ph type="title"/>
          </p:nvPr>
        </p:nvSpPr>
        <p:spPr>
          <a:xfrm>
            <a:off x="457200" y="116632"/>
            <a:ext cx="8229600" cy="734077"/>
          </a:xfrm>
        </p:spPr>
        <p:txBody>
          <a:bodyPr/>
          <a:lstStyle/>
          <a:p>
            <a:pPr algn="ctr"/>
            <a:r>
              <a:rPr lang="en-GB" dirty="0"/>
              <a:t>SE Innovations</a:t>
            </a:r>
          </a:p>
        </p:txBody>
      </p:sp>
    </p:spTree>
    <p:extLst>
      <p:ext uri="{BB962C8B-B14F-4D97-AF65-F5344CB8AC3E}">
        <p14:creationId xmlns:p14="http://schemas.microsoft.com/office/powerpoint/2010/main" val="26727266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D2D6F2-2817-4305-AD21-4BCF655AA2F4}"/>
              </a:ext>
            </a:extLst>
          </p:cNvPr>
          <p:cNvSpPr>
            <a:spLocks noGrp="1"/>
          </p:cNvSpPr>
          <p:nvPr>
            <p:ph idx="1"/>
          </p:nvPr>
        </p:nvSpPr>
        <p:spPr>
          <a:xfrm>
            <a:off x="457200" y="1417638"/>
            <a:ext cx="8229600" cy="4747666"/>
          </a:xfrm>
        </p:spPr>
        <p:txBody>
          <a:bodyPr>
            <a:normAutofit fontScale="77500" lnSpcReduction="20000"/>
          </a:bodyPr>
          <a:lstStyle/>
          <a:p>
            <a:r>
              <a:rPr lang="en-GB" sz="2800" dirty="0">
                <a:cs typeface="Calibri"/>
              </a:rPr>
              <a:t> </a:t>
            </a:r>
            <a:r>
              <a:rPr lang="en-GB" sz="2800" b="1" u="sng" dirty="0">
                <a:cs typeface="Calibri"/>
              </a:rPr>
              <a:t>West Sussex -Complex High Risk Adolescent Project </a:t>
            </a:r>
          </a:p>
          <a:p>
            <a:r>
              <a:rPr lang="en-GB" sz="2800" dirty="0">
                <a:cs typeface="Calibri"/>
              </a:rPr>
              <a:t>Develops a practice model that is sustainable to manage the risk that our complex high risk adolescents pose, improve the range of interventions available to them, decrease the anxiety in the professional network in managing their risk and improve their outcomes. </a:t>
            </a:r>
          </a:p>
          <a:p>
            <a:r>
              <a:rPr lang="en-GB" sz="2800" dirty="0">
                <a:cs typeface="Calibri"/>
              </a:rPr>
              <a:t>Co-locates existing staff and recruiting a new Advanced Practitioner, coordinating activity of supporting staff and developing a practice model with the support of a consultant to improve ways of working. Action research based project so will test and develop . Baselines will measure change and outcomes for children and staff evaluated.</a:t>
            </a:r>
          </a:p>
          <a:p>
            <a:pPr marL="109728" indent="0">
              <a:buNone/>
            </a:pPr>
            <a:r>
              <a:rPr lang="en-GB" sz="2800" dirty="0"/>
              <a:t> </a:t>
            </a:r>
            <a:endParaRPr lang="en-GB" dirty="0"/>
          </a:p>
        </p:txBody>
      </p:sp>
      <p:sp>
        <p:nvSpPr>
          <p:cNvPr id="3" name="Title 2">
            <a:extLst>
              <a:ext uri="{FF2B5EF4-FFF2-40B4-BE49-F238E27FC236}">
                <a16:creationId xmlns:a16="http://schemas.microsoft.com/office/drawing/2014/main" id="{5AD5DFE1-2548-4B1F-AC07-013F1029014E}"/>
              </a:ext>
            </a:extLst>
          </p:cNvPr>
          <p:cNvSpPr>
            <a:spLocks noGrp="1"/>
          </p:cNvSpPr>
          <p:nvPr>
            <p:ph type="title"/>
          </p:nvPr>
        </p:nvSpPr>
        <p:spPr/>
        <p:txBody>
          <a:bodyPr/>
          <a:lstStyle/>
          <a:p>
            <a:pPr algn="ctr"/>
            <a:r>
              <a:rPr lang="en-GB" dirty="0"/>
              <a:t>SE Innovations</a:t>
            </a:r>
          </a:p>
        </p:txBody>
      </p:sp>
    </p:spTree>
    <p:extLst>
      <p:ext uri="{BB962C8B-B14F-4D97-AF65-F5344CB8AC3E}">
        <p14:creationId xmlns:p14="http://schemas.microsoft.com/office/powerpoint/2010/main" val="12852755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D6BD80C-6262-4D8A-BC8F-56795914F350}"/>
              </a:ext>
            </a:extLst>
          </p:cNvPr>
          <p:cNvGraphicFramePr>
            <a:graphicFrameLocks noGrp="1"/>
          </p:cNvGraphicFramePr>
          <p:nvPr>
            <p:ph idx="1"/>
            <p:extLst>
              <p:ext uri="{D42A27DB-BD31-4B8C-83A1-F6EECF244321}">
                <p14:modId xmlns:p14="http://schemas.microsoft.com/office/powerpoint/2010/main" val="3255738957"/>
              </p:ext>
            </p:extLst>
          </p:nvPr>
        </p:nvGraphicFramePr>
        <p:xfrm>
          <a:off x="15244" y="764705"/>
          <a:ext cx="9103332" cy="6060579"/>
        </p:xfrm>
        <a:graphic>
          <a:graphicData uri="http://schemas.openxmlformats.org/drawingml/2006/table">
            <a:tbl>
              <a:tblPr firstRow="1" bandRow="1">
                <a:tableStyleId>{073A0DAA-6AF3-43AB-8588-CEC1D06C72B9}</a:tableStyleId>
              </a:tblPr>
              <a:tblGrid>
                <a:gridCol w="1604428">
                  <a:extLst>
                    <a:ext uri="{9D8B030D-6E8A-4147-A177-3AD203B41FA5}">
                      <a16:colId xmlns:a16="http://schemas.microsoft.com/office/drawing/2014/main" val="173443150"/>
                    </a:ext>
                  </a:extLst>
                </a:gridCol>
                <a:gridCol w="937363">
                  <a:extLst>
                    <a:ext uri="{9D8B030D-6E8A-4147-A177-3AD203B41FA5}">
                      <a16:colId xmlns:a16="http://schemas.microsoft.com/office/drawing/2014/main" val="2616923962"/>
                    </a:ext>
                  </a:extLst>
                </a:gridCol>
                <a:gridCol w="937363">
                  <a:extLst>
                    <a:ext uri="{9D8B030D-6E8A-4147-A177-3AD203B41FA5}">
                      <a16:colId xmlns:a16="http://schemas.microsoft.com/office/drawing/2014/main" val="2933373016"/>
                    </a:ext>
                  </a:extLst>
                </a:gridCol>
                <a:gridCol w="937363">
                  <a:extLst>
                    <a:ext uri="{9D8B030D-6E8A-4147-A177-3AD203B41FA5}">
                      <a16:colId xmlns:a16="http://schemas.microsoft.com/office/drawing/2014/main" val="3720848890"/>
                    </a:ext>
                  </a:extLst>
                </a:gridCol>
                <a:gridCol w="937363">
                  <a:extLst>
                    <a:ext uri="{9D8B030D-6E8A-4147-A177-3AD203B41FA5}">
                      <a16:colId xmlns:a16="http://schemas.microsoft.com/office/drawing/2014/main" val="2863538396"/>
                    </a:ext>
                  </a:extLst>
                </a:gridCol>
                <a:gridCol w="937363">
                  <a:extLst>
                    <a:ext uri="{9D8B030D-6E8A-4147-A177-3AD203B41FA5}">
                      <a16:colId xmlns:a16="http://schemas.microsoft.com/office/drawing/2014/main" val="896520663"/>
                    </a:ext>
                  </a:extLst>
                </a:gridCol>
                <a:gridCol w="937363">
                  <a:extLst>
                    <a:ext uri="{9D8B030D-6E8A-4147-A177-3AD203B41FA5}">
                      <a16:colId xmlns:a16="http://schemas.microsoft.com/office/drawing/2014/main" val="977847552"/>
                    </a:ext>
                  </a:extLst>
                </a:gridCol>
                <a:gridCol w="937363">
                  <a:extLst>
                    <a:ext uri="{9D8B030D-6E8A-4147-A177-3AD203B41FA5}">
                      <a16:colId xmlns:a16="http://schemas.microsoft.com/office/drawing/2014/main" val="3356866287"/>
                    </a:ext>
                  </a:extLst>
                </a:gridCol>
                <a:gridCol w="937363">
                  <a:extLst>
                    <a:ext uri="{9D8B030D-6E8A-4147-A177-3AD203B41FA5}">
                      <a16:colId xmlns:a16="http://schemas.microsoft.com/office/drawing/2014/main" val="577365553"/>
                    </a:ext>
                  </a:extLst>
                </a:gridCol>
              </a:tblGrid>
              <a:tr h="992027">
                <a:tc>
                  <a:txBody>
                    <a:bodyPr/>
                    <a:lstStyle/>
                    <a:p>
                      <a:r>
                        <a:rPr lang="en-GB" sz="1400" dirty="0"/>
                        <a:t>Potential Intervention/ collaborative approach</a:t>
                      </a:r>
                    </a:p>
                  </a:txBody>
                  <a:tcPr/>
                </a:tc>
                <a:tc>
                  <a:txBody>
                    <a:bodyPr/>
                    <a:lstStyle/>
                    <a:p>
                      <a:r>
                        <a:rPr lang="en-GB" sz="1400" dirty="0"/>
                        <a:t>B. Forest</a:t>
                      </a:r>
                    </a:p>
                  </a:txBody>
                  <a:tcPr/>
                </a:tc>
                <a:tc>
                  <a:txBody>
                    <a:bodyPr/>
                    <a:lstStyle/>
                    <a:p>
                      <a:r>
                        <a:rPr lang="en-GB" sz="1400" dirty="0"/>
                        <a:t>Brighton &amp; Hove</a:t>
                      </a:r>
                    </a:p>
                  </a:txBody>
                  <a:tcPr/>
                </a:tc>
                <a:tc>
                  <a:txBody>
                    <a:bodyPr/>
                    <a:lstStyle/>
                    <a:p>
                      <a:r>
                        <a:rPr lang="en-GB" sz="1400" dirty="0"/>
                        <a:t>E Sussex</a:t>
                      </a:r>
                    </a:p>
                  </a:txBody>
                  <a:tcPr/>
                </a:tc>
                <a:tc>
                  <a:txBody>
                    <a:bodyPr/>
                    <a:lstStyle/>
                    <a:p>
                      <a:r>
                        <a:rPr lang="en-GB" sz="1400" dirty="0"/>
                        <a:t>Kent</a:t>
                      </a:r>
                    </a:p>
                  </a:txBody>
                  <a:tcPr/>
                </a:tc>
                <a:tc>
                  <a:txBody>
                    <a:bodyPr/>
                    <a:lstStyle/>
                    <a:p>
                      <a:r>
                        <a:rPr lang="en-GB" sz="1400" dirty="0"/>
                        <a:t>Oxford-shire</a:t>
                      </a:r>
                    </a:p>
                  </a:txBody>
                  <a:tcPr/>
                </a:tc>
                <a:tc>
                  <a:txBody>
                    <a:bodyPr/>
                    <a:lstStyle/>
                    <a:p>
                      <a:r>
                        <a:rPr lang="en-GB" sz="1400" dirty="0"/>
                        <a:t>Ports-</a:t>
                      </a:r>
                    </a:p>
                    <a:p>
                      <a:r>
                        <a:rPr lang="en-GB" sz="1400" dirty="0"/>
                        <a:t>mouth</a:t>
                      </a:r>
                    </a:p>
                  </a:txBody>
                  <a:tcPr/>
                </a:tc>
                <a:tc>
                  <a:txBody>
                    <a:bodyPr/>
                    <a:lstStyle/>
                    <a:p>
                      <a:r>
                        <a:rPr lang="en-GB" sz="1400" dirty="0"/>
                        <a:t>Surrey</a:t>
                      </a:r>
                    </a:p>
                  </a:txBody>
                  <a:tcPr/>
                </a:tc>
                <a:tc>
                  <a:txBody>
                    <a:bodyPr/>
                    <a:lstStyle/>
                    <a:p>
                      <a:r>
                        <a:rPr lang="en-GB" sz="1400" dirty="0"/>
                        <a:t>W Berks</a:t>
                      </a:r>
                    </a:p>
                  </a:txBody>
                  <a:tcPr/>
                </a:tc>
                <a:extLst>
                  <a:ext uri="{0D108BD9-81ED-4DB2-BD59-A6C34878D82A}">
                    <a16:rowId xmlns:a16="http://schemas.microsoft.com/office/drawing/2014/main" val="1858687167"/>
                  </a:ext>
                </a:extLst>
              </a:tr>
              <a:tr h="633569">
                <a:tc>
                  <a:txBody>
                    <a:bodyPr/>
                    <a:lstStyle/>
                    <a:p>
                      <a:r>
                        <a:rPr lang="en-GB" sz="1400" dirty="0"/>
                        <a:t>More Joint commissioning</a:t>
                      </a:r>
                    </a:p>
                  </a:txBody>
                  <a:tcPr/>
                </a:tc>
                <a:tc>
                  <a:txBody>
                    <a:bodyPr/>
                    <a:lstStyle/>
                    <a:p>
                      <a:pPr algn="ctr"/>
                      <a:r>
                        <a:rPr lang="en-GB" sz="1400" dirty="0"/>
                        <a:t>1</a:t>
                      </a:r>
                    </a:p>
                  </a:txBody>
                  <a:tcPr>
                    <a:solidFill>
                      <a:srgbClr val="00B050"/>
                    </a:solidFill>
                  </a:tcPr>
                </a:tc>
                <a:tc>
                  <a:txBody>
                    <a:bodyPr/>
                    <a:lstStyle/>
                    <a:p>
                      <a:pPr algn="ctr"/>
                      <a:r>
                        <a:rPr lang="en-GB" sz="1400" dirty="0"/>
                        <a:t>1</a:t>
                      </a:r>
                    </a:p>
                  </a:txBody>
                  <a:tcPr>
                    <a:solidFill>
                      <a:srgbClr val="00B050"/>
                    </a:solidFill>
                  </a:tcPr>
                </a:tc>
                <a:tc>
                  <a:txBody>
                    <a:bodyPr/>
                    <a:lstStyle/>
                    <a:p>
                      <a:pPr algn="ctr"/>
                      <a:r>
                        <a:rPr lang="en-GB" sz="1400" dirty="0"/>
                        <a:t>4</a:t>
                      </a:r>
                    </a:p>
                  </a:txBody>
                  <a:tcPr>
                    <a:solidFill>
                      <a:srgbClr val="FF6600"/>
                    </a:solidFill>
                  </a:tcPr>
                </a:tc>
                <a:tc>
                  <a:txBody>
                    <a:bodyPr/>
                    <a:lstStyle/>
                    <a:p>
                      <a:pPr algn="ctr"/>
                      <a:r>
                        <a:rPr lang="en-GB" sz="1400" dirty="0"/>
                        <a:t>3</a:t>
                      </a:r>
                    </a:p>
                  </a:txBody>
                  <a:tcPr>
                    <a:solidFill>
                      <a:srgbClr val="FFC000"/>
                    </a:solidFill>
                  </a:tcPr>
                </a:tc>
                <a:tc>
                  <a:txBody>
                    <a:bodyPr/>
                    <a:lstStyle/>
                    <a:p>
                      <a:pPr algn="ctr"/>
                      <a:r>
                        <a:rPr lang="en-GB" sz="1400" dirty="0"/>
                        <a:t>1</a:t>
                      </a:r>
                    </a:p>
                  </a:txBody>
                  <a:tcPr>
                    <a:solidFill>
                      <a:srgbClr val="00B050"/>
                    </a:solidFill>
                  </a:tcPr>
                </a:tc>
                <a:tc>
                  <a:txBody>
                    <a:bodyPr/>
                    <a:lstStyle/>
                    <a:p>
                      <a:pPr algn="ctr"/>
                      <a:r>
                        <a:rPr lang="en-GB" sz="1400" dirty="0"/>
                        <a:t>2</a:t>
                      </a:r>
                    </a:p>
                  </a:txBody>
                  <a:tcPr>
                    <a:solidFill>
                      <a:srgbClr val="C6E6A2"/>
                    </a:solidFill>
                  </a:tcPr>
                </a:tc>
                <a:tc>
                  <a:txBody>
                    <a:bodyPr/>
                    <a:lstStyle/>
                    <a:p>
                      <a:pPr algn="ctr"/>
                      <a:r>
                        <a:rPr lang="en-GB" sz="1400" dirty="0"/>
                        <a:t>3</a:t>
                      </a:r>
                    </a:p>
                  </a:txBody>
                  <a:tcPr>
                    <a:solidFill>
                      <a:srgbClr val="FFC000"/>
                    </a:solidFill>
                  </a:tcPr>
                </a:tc>
                <a:tc>
                  <a:txBody>
                    <a:bodyPr/>
                    <a:lstStyle/>
                    <a:p>
                      <a:pPr algn="ctr"/>
                      <a:r>
                        <a:rPr lang="en-GB" sz="1400" dirty="0"/>
                        <a:t>1</a:t>
                      </a:r>
                    </a:p>
                  </a:txBody>
                  <a:tcPr>
                    <a:solidFill>
                      <a:srgbClr val="00B050"/>
                    </a:solidFill>
                  </a:tcPr>
                </a:tc>
                <a:extLst>
                  <a:ext uri="{0D108BD9-81ED-4DB2-BD59-A6C34878D82A}">
                    <a16:rowId xmlns:a16="http://schemas.microsoft.com/office/drawing/2014/main" val="2788686428"/>
                  </a:ext>
                </a:extLst>
              </a:tr>
              <a:tr h="633569">
                <a:tc>
                  <a:txBody>
                    <a:bodyPr/>
                    <a:lstStyle/>
                    <a:p>
                      <a:r>
                        <a:rPr lang="en-GB" sz="1400" dirty="0"/>
                        <a:t>Joint lobbying  govt approach</a:t>
                      </a:r>
                    </a:p>
                  </a:txBody>
                  <a:tcPr/>
                </a:tc>
                <a:tc>
                  <a:txBody>
                    <a:bodyPr/>
                    <a:lstStyle/>
                    <a:p>
                      <a:pPr algn="ctr"/>
                      <a:r>
                        <a:rPr lang="en-GB" sz="1400" dirty="0"/>
                        <a:t>3</a:t>
                      </a:r>
                    </a:p>
                  </a:txBody>
                  <a:tcPr>
                    <a:solidFill>
                      <a:srgbClr val="FFC000"/>
                    </a:solidFill>
                  </a:tcPr>
                </a:tc>
                <a:tc>
                  <a:txBody>
                    <a:bodyPr/>
                    <a:lstStyle/>
                    <a:p>
                      <a:pPr algn="ctr"/>
                      <a:r>
                        <a:rPr lang="en-GB" sz="1400" dirty="0"/>
                        <a:t>3</a:t>
                      </a:r>
                    </a:p>
                  </a:txBody>
                  <a:tcPr>
                    <a:solidFill>
                      <a:srgbClr val="FFC000"/>
                    </a:solidFill>
                  </a:tcPr>
                </a:tc>
                <a:tc>
                  <a:txBody>
                    <a:bodyPr/>
                    <a:lstStyle/>
                    <a:p>
                      <a:pPr algn="ctr"/>
                      <a:r>
                        <a:rPr lang="en-GB" sz="1400" dirty="0"/>
                        <a:t>1</a:t>
                      </a:r>
                    </a:p>
                  </a:txBody>
                  <a:tcPr>
                    <a:solidFill>
                      <a:srgbClr val="00B050"/>
                    </a:solidFill>
                  </a:tcPr>
                </a:tc>
                <a:tc>
                  <a:txBody>
                    <a:bodyPr/>
                    <a:lstStyle/>
                    <a:p>
                      <a:pPr algn="ctr"/>
                      <a:r>
                        <a:rPr lang="en-GB" sz="1400" dirty="0"/>
                        <a:t>1</a:t>
                      </a:r>
                    </a:p>
                  </a:txBody>
                  <a:tcPr>
                    <a:solidFill>
                      <a:srgbClr val="00B050"/>
                    </a:solidFill>
                  </a:tcPr>
                </a:tc>
                <a:tc>
                  <a:txBody>
                    <a:bodyPr/>
                    <a:lstStyle/>
                    <a:p>
                      <a:pPr algn="ctr"/>
                      <a:r>
                        <a:rPr lang="en-GB" sz="1400" dirty="0"/>
                        <a:t>1</a:t>
                      </a:r>
                    </a:p>
                  </a:txBody>
                  <a:tcPr>
                    <a:solidFill>
                      <a:srgbClr val="00B050"/>
                    </a:solidFill>
                  </a:tcPr>
                </a:tc>
                <a:tc>
                  <a:txBody>
                    <a:bodyPr/>
                    <a:lstStyle/>
                    <a:p>
                      <a:pPr algn="ctr"/>
                      <a:r>
                        <a:rPr lang="en-GB" sz="1400" dirty="0"/>
                        <a:t>4</a:t>
                      </a:r>
                    </a:p>
                  </a:txBody>
                  <a:tcPr>
                    <a:solidFill>
                      <a:srgbClr val="FF6600"/>
                    </a:solidFill>
                  </a:tcPr>
                </a:tc>
                <a:tc>
                  <a:txBody>
                    <a:bodyPr/>
                    <a:lstStyle/>
                    <a:p>
                      <a:pPr algn="ctr"/>
                      <a:r>
                        <a:rPr lang="en-GB" sz="1400" dirty="0"/>
                        <a:t>1</a:t>
                      </a:r>
                    </a:p>
                  </a:txBody>
                  <a:tcPr>
                    <a:solidFill>
                      <a:srgbClr val="00B050"/>
                    </a:solidFill>
                  </a:tcPr>
                </a:tc>
                <a:tc>
                  <a:txBody>
                    <a:bodyPr/>
                    <a:lstStyle/>
                    <a:p>
                      <a:pPr algn="ctr"/>
                      <a:r>
                        <a:rPr lang="en-GB" sz="1400" dirty="0"/>
                        <a:t>3</a:t>
                      </a:r>
                    </a:p>
                  </a:txBody>
                  <a:tcPr>
                    <a:solidFill>
                      <a:srgbClr val="FFC000"/>
                    </a:solidFill>
                  </a:tcPr>
                </a:tc>
                <a:extLst>
                  <a:ext uri="{0D108BD9-81ED-4DB2-BD59-A6C34878D82A}">
                    <a16:rowId xmlns:a16="http://schemas.microsoft.com/office/drawing/2014/main" val="1322700190"/>
                  </a:ext>
                </a:extLst>
              </a:tr>
              <a:tr h="633569">
                <a:tc>
                  <a:txBody>
                    <a:bodyPr/>
                    <a:lstStyle/>
                    <a:p>
                      <a:r>
                        <a:rPr lang="en-GB" sz="1400" dirty="0"/>
                        <a:t>Market development</a:t>
                      </a:r>
                    </a:p>
                  </a:txBody>
                  <a:tcPr/>
                </a:tc>
                <a:tc>
                  <a:txBody>
                    <a:bodyPr/>
                    <a:lstStyle/>
                    <a:p>
                      <a:pPr algn="ctr"/>
                      <a:r>
                        <a:rPr lang="en-GB" sz="1400" dirty="0"/>
                        <a:t>5</a:t>
                      </a:r>
                    </a:p>
                  </a:txBody>
                  <a:tcPr>
                    <a:solidFill>
                      <a:srgbClr val="FF0000"/>
                    </a:solidFill>
                  </a:tcPr>
                </a:tc>
                <a:tc>
                  <a:txBody>
                    <a:bodyPr/>
                    <a:lstStyle/>
                    <a:p>
                      <a:pPr algn="ctr"/>
                      <a:r>
                        <a:rPr lang="en-GB" sz="1400" dirty="0"/>
                        <a:t>3</a:t>
                      </a:r>
                    </a:p>
                  </a:txBody>
                  <a:tcPr>
                    <a:solidFill>
                      <a:srgbClr val="FFC000"/>
                    </a:solidFill>
                  </a:tcPr>
                </a:tc>
                <a:tc>
                  <a:txBody>
                    <a:bodyPr/>
                    <a:lstStyle/>
                    <a:p>
                      <a:pPr algn="ctr"/>
                      <a:r>
                        <a:rPr lang="en-GB" sz="1400" dirty="0"/>
                        <a:t>1</a:t>
                      </a:r>
                    </a:p>
                  </a:txBody>
                  <a:tcPr>
                    <a:solidFill>
                      <a:srgbClr val="00B050"/>
                    </a:solidFill>
                  </a:tcPr>
                </a:tc>
                <a:tc>
                  <a:txBody>
                    <a:bodyPr/>
                    <a:lstStyle/>
                    <a:p>
                      <a:pPr algn="ctr"/>
                      <a:r>
                        <a:rPr lang="en-GB" sz="1400" dirty="0"/>
                        <a:t>5</a:t>
                      </a:r>
                    </a:p>
                  </a:txBody>
                  <a:tcPr>
                    <a:solidFill>
                      <a:srgbClr val="FF0000"/>
                    </a:solidFill>
                  </a:tcPr>
                </a:tc>
                <a:tc>
                  <a:txBody>
                    <a:bodyPr/>
                    <a:lstStyle/>
                    <a:p>
                      <a:pPr algn="ctr"/>
                      <a:r>
                        <a:rPr lang="en-GB" sz="1400" dirty="0"/>
                        <a:t>1</a:t>
                      </a:r>
                    </a:p>
                  </a:txBody>
                  <a:tcPr>
                    <a:solidFill>
                      <a:srgbClr val="00B050"/>
                    </a:solidFill>
                  </a:tcPr>
                </a:tc>
                <a:tc>
                  <a:txBody>
                    <a:bodyPr/>
                    <a:lstStyle/>
                    <a:p>
                      <a:pPr algn="ctr"/>
                      <a:r>
                        <a:rPr lang="en-GB" sz="1400" dirty="0"/>
                        <a:t>1</a:t>
                      </a:r>
                    </a:p>
                  </a:txBody>
                  <a:tcPr>
                    <a:solidFill>
                      <a:srgbClr val="00B050"/>
                    </a:solidFill>
                  </a:tcPr>
                </a:tc>
                <a:tc>
                  <a:txBody>
                    <a:bodyPr/>
                    <a:lstStyle/>
                    <a:p>
                      <a:pPr algn="ctr"/>
                      <a:r>
                        <a:rPr lang="en-GB" sz="1400" dirty="0"/>
                        <a:t>1</a:t>
                      </a:r>
                    </a:p>
                  </a:txBody>
                  <a:tcPr>
                    <a:solidFill>
                      <a:srgbClr val="00B050"/>
                    </a:solidFill>
                  </a:tcPr>
                </a:tc>
                <a:tc>
                  <a:txBody>
                    <a:bodyPr/>
                    <a:lstStyle/>
                    <a:p>
                      <a:pPr algn="ctr"/>
                      <a:r>
                        <a:rPr lang="en-GB" sz="1400" dirty="0"/>
                        <a:t>1</a:t>
                      </a:r>
                    </a:p>
                  </a:txBody>
                  <a:tcPr>
                    <a:solidFill>
                      <a:srgbClr val="00B050"/>
                    </a:solidFill>
                  </a:tcPr>
                </a:tc>
                <a:extLst>
                  <a:ext uri="{0D108BD9-81ED-4DB2-BD59-A6C34878D82A}">
                    <a16:rowId xmlns:a16="http://schemas.microsoft.com/office/drawing/2014/main" val="3984410288"/>
                  </a:ext>
                </a:extLst>
              </a:tr>
              <a:tr h="633569">
                <a:tc>
                  <a:txBody>
                    <a:bodyPr/>
                    <a:lstStyle/>
                    <a:p>
                      <a:r>
                        <a:rPr lang="en-GB" sz="1400" dirty="0"/>
                        <a:t>Workforce initiatives</a:t>
                      </a:r>
                    </a:p>
                  </a:txBody>
                  <a:tcPr/>
                </a:tc>
                <a:tc>
                  <a:txBody>
                    <a:bodyPr/>
                    <a:lstStyle/>
                    <a:p>
                      <a:pPr algn="ctr"/>
                      <a:r>
                        <a:rPr lang="en-GB" sz="1400" dirty="0"/>
                        <a:t>5</a:t>
                      </a:r>
                    </a:p>
                  </a:txBody>
                  <a:tcPr>
                    <a:solidFill>
                      <a:srgbClr val="FF0000"/>
                    </a:solidFill>
                  </a:tcPr>
                </a:tc>
                <a:tc>
                  <a:txBody>
                    <a:bodyPr/>
                    <a:lstStyle/>
                    <a:p>
                      <a:pPr algn="ctr"/>
                      <a:r>
                        <a:rPr lang="en-GB" sz="1400" dirty="0"/>
                        <a:t>1</a:t>
                      </a:r>
                    </a:p>
                  </a:txBody>
                  <a:tcPr>
                    <a:solidFill>
                      <a:srgbClr val="00B050"/>
                    </a:solidFill>
                  </a:tcPr>
                </a:tc>
                <a:tc>
                  <a:txBody>
                    <a:bodyPr/>
                    <a:lstStyle/>
                    <a:p>
                      <a:pPr algn="ctr"/>
                      <a:r>
                        <a:rPr lang="en-GB" sz="1400" dirty="0"/>
                        <a:t>3</a:t>
                      </a:r>
                    </a:p>
                  </a:txBody>
                  <a:tcPr>
                    <a:solidFill>
                      <a:srgbClr val="FFC000"/>
                    </a:solidFill>
                  </a:tcPr>
                </a:tc>
                <a:tc>
                  <a:txBody>
                    <a:bodyPr/>
                    <a:lstStyle/>
                    <a:p>
                      <a:pPr algn="ctr"/>
                      <a:r>
                        <a:rPr lang="en-GB" sz="1400" dirty="0"/>
                        <a:t>3</a:t>
                      </a:r>
                    </a:p>
                  </a:txBody>
                  <a:tcPr>
                    <a:solidFill>
                      <a:srgbClr val="FFC000"/>
                    </a:solidFill>
                  </a:tcPr>
                </a:tc>
                <a:tc>
                  <a:txBody>
                    <a:bodyPr/>
                    <a:lstStyle/>
                    <a:p>
                      <a:pPr algn="ctr"/>
                      <a:r>
                        <a:rPr lang="en-GB" sz="1400" dirty="0"/>
                        <a:t>1</a:t>
                      </a:r>
                    </a:p>
                  </a:txBody>
                  <a:tcPr>
                    <a:solidFill>
                      <a:srgbClr val="00B050"/>
                    </a:solidFill>
                  </a:tcPr>
                </a:tc>
                <a:tc>
                  <a:txBody>
                    <a:bodyPr/>
                    <a:lstStyle/>
                    <a:p>
                      <a:pPr algn="ctr"/>
                      <a:r>
                        <a:rPr lang="en-GB" sz="1400" dirty="0"/>
                        <a:t>1</a:t>
                      </a:r>
                    </a:p>
                  </a:txBody>
                  <a:tcPr>
                    <a:solidFill>
                      <a:srgbClr val="00B050"/>
                    </a:solidFill>
                  </a:tcPr>
                </a:tc>
                <a:tc>
                  <a:txBody>
                    <a:bodyPr/>
                    <a:lstStyle/>
                    <a:p>
                      <a:pPr algn="ctr"/>
                      <a:r>
                        <a:rPr lang="en-GB" sz="1400" dirty="0"/>
                        <a:t>5</a:t>
                      </a:r>
                    </a:p>
                  </a:txBody>
                  <a:tcPr>
                    <a:solidFill>
                      <a:srgbClr val="FF0000"/>
                    </a:solidFill>
                  </a:tcPr>
                </a:tc>
                <a:tc>
                  <a:txBody>
                    <a:bodyPr/>
                    <a:lstStyle/>
                    <a:p>
                      <a:pPr algn="ctr"/>
                      <a:r>
                        <a:rPr lang="en-GB" sz="1400" dirty="0"/>
                        <a:t>1</a:t>
                      </a:r>
                    </a:p>
                  </a:txBody>
                  <a:tcPr>
                    <a:solidFill>
                      <a:srgbClr val="00B050"/>
                    </a:solidFill>
                  </a:tcPr>
                </a:tc>
                <a:extLst>
                  <a:ext uri="{0D108BD9-81ED-4DB2-BD59-A6C34878D82A}">
                    <a16:rowId xmlns:a16="http://schemas.microsoft.com/office/drawing/2014/main" val="1436459520"/>
                  </a:ext>
                </a:extLst>
              </a:tr>
              <a:tr h="633569">
                <a:tc>
                  <a:txBody>
                    <a:bodyPr/>
                    <a:lstStyle/>
                    <a:p>
                      <a:r>
                        <a:rPr lang="en-GB" sz="1400" dirty="0"/>
                        <a:t>Develop step down services</a:t>
                      </a:r>
                    </a:p>
                  </a:txBody>
                  <a:tcPr/>
                </a:tc>
                <a:tc>
                  <a:txBody>
                    <a:bodyPr/>
                    <a:lstStyle/>
                    <a:p>
                      <a:pPr algn="ctr"/>
                      <a:r>
                        <a:rPr lang="en-GB" sz="1400" dirty="0"/>
                        <a:t>5</a:t>
                      </a:r>
                    </a:p>
                  </a:txBody>
                  <a:tcPr>
                    <a:solidFill>
                      <a:srgbClr val="FF0000"/>
                    </a:solidFill>
                  </a:tcPr>
                </a:tc>
                <a:tc>
                  <a:txBody>
                    <a:bodyPr/>
                    <a:lstStyle/>
                    <a:p>
                      <a:pPr algn="ctr"/>
                      <a:r>
                        <a:rPr lang="en-GB" sz="1400" dirty="0"/>
                        <a:t>1</a:t>
                      </a:r>
                    </a:p>
                  </a:txBody>
                  <a:tcPr>
                    <a:solidFill>
                      <a:srgbClr val="00B050"/>
                    </a:solidFill>
                  </a:tcPr>
                </a:tc>
                <a:tc>
                  <a:txBody>
                    <a:bodyPr/>
                    <a:lstStyle/>
                    <a:p>
                      <a:pPr algn="ctr"/>
                      <a:r>
                        <a:rPr lang="en-GB" sz="1400" dirty="0"/>
                        <a:t>3</a:t>
                      </a:r>
                    </a:p>
                  </a:txBody>
                  <a:tcPr>
                    <a:solidFill>
                      <a:srgbClr val="FFC000"/>
                    </a:solidFill>
                  </a:tcPr>
                </a:tc>
                <a:tc>
                  <a:txBody>
                    <a:bodyPr/>
                    <a:lstStyle/>
                    <a:p>
                      <a:pPr algn="ctr"/>
                      <a:r>
                        <a:rPr lang="en-GB" sz="1400" dirty="0"/>
                        <a:t>3</a:t>
                      </a:r>
                    </a:p>
                  </a:txBody>
                  <a:tcPr>
                    <a:solidFill>
                      <a:srgbClr val="FFC000"/>
                    </a:solidFill>
                  </a:tcPr>
                </a:tc>
                <a:tc>
                  <a:txBody>
                    <a:bodyPr/>
                    <a:lstStyle/>
                    <a:p>
                      <a:pPr algn="ctr"/>
                      <a:r>
                        <a:rPr lang="en-GB" sz="1400" dirty="0"/>
                        <a:t>1</a:t>
                      </a:r>
                    </a:p>
                  </a:txBody>
                  <a:tcPr>
                    <a:solidFill>
                      <a:srgbClr val="00B050"/>
                    </a:solidFill>
                  </a:tcPr>
                </a:tc>
                <a:tc>
                  <a:txBody>
                    <a:bodyPr/>
                    <a:lstStyle/>
                    <a:p>
                      <a:pPr algn="ctr"/>
                      <a:r>
                        <a:rPr lang="en-GB" sz="1400" dirty="0"/>
                        <a:t>1</a:t>
                      </a:r>
                    </a:p>
                  </a:txBody>
                  <a:tcPr>
                    <a:solidFill>
                      <a:srgbClr val="00B050"/>
                    </a:solidFill>
                  </a:tcPr>
                </a:tc>
                <a:tc>
                  <a:txBody>
                    <a:bodyPr/>
                    <a:lstStyle/>
                    <a:p>
                      <a:pPr algn="ctr"/>
                      <a:r>
                        <a:rPr lang="en-GB" sz="1400" dirty="0"/>
                        <a:t>5</a:t>
                      </a:r>
                    </a:p>
                  </a:txBody>
                  <a:tcPr>
                    <a:solidFill>
                      <a:srgbClr val="FF0000"/>
                    </a:solidFill>
                  </a:tcPr>
                </a:tc>
                <a:tc>
                  <a:txBody>
                    <a:bodyPr/>
                    <a:lstStyle/>
                    <a:p>
                      <a:pPr algn="ctr"/>
                      <a:r>
                        <a:rPr lang="en-GB" sz="1400" dirty="0"/>
                        <a:t>1</a:t>
                      </a:r>
                    </a:p>
                  </a:txBody>
                  <a:tcPr>
                    <a:solidFill>
                      <a:srgbClr val="00B050"/>
                    </a:solidFill>
                  </a:tcPr>
                </a:tc>
                <a:extLst>
                  <a:ext uri="{0D108BD9-81ED-4DB2-BD59-A6C34878D82A}">
                    <a16:rowId xmlns:a16="http://schemas.microsoft.com/office/drawing/2014/main" val="1817333606"/>
                  </a:ext>
                </a:extLst>
              </a:tr>
              <a:tr h="633569">
                <a:tc>
                  <a:txBody>
                    <a:bodyPr/>
                    <a:lstStyle/>
                    <a:p>
                      <a:r>
                        <a:rPr lang="en-GB" sz="1400" dirty="0"/>
                        <a:t>Community based</a:t>
                      </a:r>
                    </a:p>
                  </a:txBody>
                  <a:tcPr/>
                </a:tc>
                <a:tc>
                  <a:txBody>
                    <a:bodyPr/>
                    <a:lstStyle/>
                    <a:p>
                      <a:pPr algn="ctr"/>
                      <a:r>
                        <a:rPr lang="en-GB" sz="1400" dirty="0"/>
                        <a:t>5</a:t>
                      </a:r>
                    </a:p>
                  </a:txBody>
                  <a:tcPr>
                    <a:solidFill>
                      <a:srgbClr val="FF0000"/>
                    </a:solidFill>
                  </a:tcPr>
                </a:tc>
                <a:tc>
                  <a:txBody>
                    <a:bodyPr/>
                    <a:lstStyle/>
                    <a:p>
                      <a:pPr algn="ctr"/>
                      <a:r>
                        <a:rPr lang="en-GB" sz="1400" dirty="0"/>
                        <a:t>1</a:t>
                      </a:r>
                    </a:p>
                  </a:txBody>
                  <a:tcPr>
                    <a:solidFill>
                      <a:srgbClr val="00B050"/>
                    </a:solidFill>
                  </a:tcPr>
                </a:tc>
                <a:tc>
                  <a:txBody>
                    <a:bodyPr/>
                    <a:lstStyle/>
                    <a:p>
                      <a:pPr algn="ctr"/>
                      <a:r>
                        <a:rPr lang="en-GB" sz="1400" dirty="0"/>
                        <a:t>3</a:t>
                      </a:r>
                    </a:p>
                  </a:txBody>
                  <a:tcPr>
                    <a:solidFill>
                      <a:srgbClr val="FFC000"/>
                    </a:solidFill>
                  </a:tcPr>
                </a:tc>
                <a:tc>
                  <a:txBody>
                    <a:bodyPr/>
                    <a:lstStyle/>
                    <a:p>
                      <a:pPr algn="ctr"/>
                      <a:r>
                        <a:rPr lang="en-GB" sz="1400" dirty="0"/>
                        <a:t>1</a:t>
                      </a:r>
                    </a:p>
                  </a:txBody>
                  <a:tcPr>
                    <a:solidFill>
                      <a:srgbClr val="00B050"/>
                    </a:solidFill>
                  </a:tcPr>
                </a:tc>
                <a:tc>
                  <a:txBody>
                    <a:bodyPr/>
                    <a:lstStyle/>
                    <a:p>
                      <a:pPr algn="ctr"/>
                      <a:r>
                        <a:rPr lang="en-GB" sz="1400" dirty="0"/>
                        <a:t>1</a:t>
                      </a:r>
                    </a:p>
                  </a:txBody>
                  <a:tcPr>
                    <a:solidFill>
                      <a:srgbClr val="00B050"/>
                    </a:solidFill>
                  </a:tcPr>
                </a:tc>
                <a:tc>
                  <a:txBody>
                    <a:bodyPr/>
                    <a:lstStyle/>
                    <a:p>
                      <a:pPr algn="ctr"/>
                      <a:r>
                        <a:rPr lang="en-GB" sz="1400" dirty="0"/>
                        <a:t>1</a:t>
                      </a:r>
                    </a:p>
                  </a:txBody>
                  <a:tcPr>
                    <a:solidFill>
                      <a:srgbClr val="00B050"/>
                    </a:solidFill>
                  </a:tcPr>
                </a:tc>
                <a:tc>
                  <a:txBody>
                    <a:bodyPr/>
                    <a:lstStyle/>
                    <a:p>
                      <a:pPr algn="ctr"/>
                      <a:r>
                        <a:rPr lang="en-GB" sz="1400" dirty="0"/>
                        <a:t>3</a:t>
                      </a:r>
                    </a:p>
                  </a:txBody>
                  <a:tcPr>
                    <a:solidFill>
                      <a:srgbClr val="FFC000"/>
                    </a:solidFill>
                  </a:tcPr>
                </a:tc>
                <a:tc>
                  <a:txBody>
                    <a:bodyPr/>
                    <a:lstStyle/>
                    <a:p>
                      <a:pPr algn="ctr"/>
                      <a:r>
                        <a:rPr lang="en-GB" sz="1400" dirty="0"/>
                        <a:t>1</a:t>
                      </a:r>
                    </a:p>
                  </a:txBody>
                  <a:tcPr>
                    <a:solidFill>
                      <a:srgbClr val="00B050"/>
                    </a:solidFill>
                  </a:tcPr>
                </a:tc>
                <a:extLst>
                  <a:ext uri="{0D108BD9-81ED-4DB2-BD59-A6C34878D82A}">
                    <a16:rowId xmlns:a16="http://schemas.microsoft.com/office/drawing/2014/main" val="2323792889"/>
                  </a:ext>
                </a:extLst>
              </a:tr>
              <a:tr h="633569">
                <a:tc>
                  <a:txBody>
                    <a:bodyPr/>
                    <a:lstStyle/>
                    <a:p>
                      <a:r>
                        <a:rPr lang="en-GB" sz="1400" dirty="0"/>
                        <a:t>Influencing partners</a:t>
                      </a:r>
                    </a:p>
                  </a:txBody>
                  <a:tcPr/>
                </a:tc>
                <a:tc>
                  <a:txBody>
                    <a:bodyPr/>
                    <a:lstStyle/>
                    <a:p>
                      <a:pPr algn="ctr"/>
                      <a:r>
                        <a:rPr lang="en-GB" sz="1400" dirty="0"/>
                        <a:t>5</a:t>
                      </a:r>
                    </a:p>
                  </a:txBody>
                  <a:tcPr>
                    <a:solidFill>
                      <a:srgbClr val="FF0000"/>
                    </a:solidFill>
                  </a:tcPr>
                </a:tc>
                <a:tc>
                  <a:txBody>
                    <a:bodyPr/>
                    <a:lstStyle/>
                    <a:p>
                      <a:pPr algn="ctr"/>
                      <a:r>
                        <a:rPr lang="en-GB" sz="1400" dirty="0"/>
                        <a:t>1</a:t>
                      </a:r>
                    </a:p>
                  </a:txBody>
                  <a:tcPr>
                    <a:solidFill>
                      <a:srgbClr val="00B050"/>
                    </a:solidFill>
                  </a:tcPr>
                </a:tc>
                <a:tc>
                  <a:txBody>
                    <a:bodyPr/>
                    <a:lstStyle/>
                    <a:p>
                      <a:pPr algn="ctr"/>
                      <a:r>
                        <a:rPr lang="en-GB" sz="1400" dirty="0"/>
                        <a:t>2</a:t>
                      </a:r>
                    </a:p>
                  </a:txBody>
                  <a:tcPr>
                    <a:solidFill>
                      <a:srgbClr val="C6E6A2"/>
                    </a:solidFill>
                  </a:tcPr>
                </a:tc>
                <a:tc>
                  <a:txBody>
                    <a:bodyPr/>
                    <a:lstStyle/>
                    <a:p>
                      <a:pPr algn="ctr"/>
                      <a:r>
                        <a:rPr lang="en-GB" sz="1400" dirty="0"/>
                        <a:t>3</a:t>
                      </a:r>
                    </a:p>
                  </a:txBody>
                  <a:tcPr>
                    <a:solidFill>
                      <a:srgbClr val="FFC000"/>
                    </a:solidFill>
                  </a:tcPr>
                </a:tc>
                <a:tc>
                  <a:txBody>
                    <a:bodyPr/>
                    <a:lstStyle/>
                    <a:p>
                      <a:pPr algn="ctr"/>
                      <a:r>
                        <a:rPr lang="en-GB" sz="1400" dirty="0"/>
                        <a:t>1</a:t>
                      </a:r>
                    </a:p>
                  </a:txBody>
                  <a:tcPr>
                    <a:solidFill>
                      <a:srgbClr val="00B050"/>
                    </a:solidFill>
                  </a:tcPr>
                </a:tc>
                <a:tc>
                  <a:txBody>
                    <a:bodyPr/>
                    <a:lstStyle/>
                    <a:p>
                      <a:pPr algn="ctr"/>
                      <a:r>
                        <a:rPr lang="en-GB" sz="1400" dirty="0"/>
                        <a:t>4</a:t>
                      </a:r>
                    </a:p>
                  </a:txBody>
                  <a:tcPr>
                    <a:solidFill>
                      <a:srgbClr val="FF6600"/>
                    </a:solidFill>
                  </a:tcPr>
                </a:tc>
                <a:tc>
                  <a:txBody>
                    <a:bodyPr/>
                    <a:lstStyle/>
                    <a:p>
                      <a:pPr algn="ctr"/>
                      <a:r>
                        <a:rPr lang="en-GB" sz="1400" dirty="0"/>
                        <a:t>1</a:t>
                      </a:r>
                    </a:p>
                  </a:txBody>
                  <a:tcPr>
                    <a:solidFill>
                      <a:srgbClr val="00B050"/>
                    </a:solidFill>
                  </a:tcPr>
                </a:tc>
                <a:tc>
                  <a:txBody>
                    <a:bodyPr/>
                    <a:lstStyle/>
                    <a:p>
                      <a:pPr algn="ctr"/>
                      <a:r>
                        <a:rPr lang="en-GB" sz="1400" dirty="0"/>
                        <a:t>1</a:t>
                      </a:r>
                    </a:p>
                  </a:txBody>
                  <a:tcPr>
                    <a:solidFill>
                      <a:srgbClr val="00B050"/>
                    </a:solidFill>
                  </a:tcPr>
                </a:tc>
                <a:extLst>
                  <a:ext uri="{0D108BD9-81ED-4DB2-BD59-A6C34878D82A}">
                    <a16:rowId xmlns:a16="http://schemas.microsoft.com/office/drawing/2014/main" val="2594693739"/>
                  </a:ext>
                </a:extLst>
              </a:tr>
              <a:tr h="633569">
                <a:tc>
                  <a:txBody>
                    <a:bodyPr/>
                    <a:lstStyle/>
                    <a:p>
                      <a:r>
                        <a:rPr lang="en-GB" sz="1400" dirty="0"/>
                        <a:t>Others (please specify)</a:t>
                      </a:r>
                    </a:p>
                  </a:txBody>
                  <a:tcPr/>
                </a:tc>
                <a:tc>
                  <a:txBody>
                    <a:bodyPr/>
                    <a:lstStyle/>
                    <a:p>
                      <a:pPr algn="ctr"/>
                      <a:endParaRPr lang="en-GB" sz="1400" dirty="0"/>
                    </a:p>
                  </a:txBody>
                  <a:tcPr/>
                </a:tc>
                <a:tc>
                  <a:txBody>
                    <a:bodyPr/>
                    <a:lstStyle/>
                    <a:p>
                      <a:pPr algn="ctr"/>
                      <a:endParaRPr lang="en-GB" sz="1400" dirty="0"/>
                    </a:p>
                  </a:txBody>
                  <a:tcPr/>
                </a:tc>
                <a:tc>
                  <a:txBody>
                    <a:bodyPr/>
                    <a:lstStyle/>
                    <a:p>
                      <a:pPr algn="ctr"/>
                      <a:r>
                        <a:rPr lang="en-GB" sz="1400" dirty="0"/>
                        <a:t>1</a:t>
                      </a:r>
                    </a:p>
                  </a:txBody>
                  <a:tcPr>
                    <a:solidFill>
                      <a:srgbClr val="00B050"/>
                    </a:solidFill>
                  </a:tcPr>
                </a:tc>
                <a:tc>
                  <a:txBody>
                    <a:bodyPr/>
                    <a:lstStyle/>
                    <a:p>
                      <a:pPr algn="ctr"/>
                      <a:endParaRPr lang="en-GB" sz="1400" dirty="0"/>
                    </a:p>
                  </a:txBody>
                  <a:tcPr/>
                </a:tc>
                <a:tc>
                  <a:txBody>
                    <a:bodyPr/>
                    <a:lstStyle/>
                    <a:p>
                      <a:pPr algn="ctr"/>
                      <a:r>
                        <a:rPr lang="en-GB" sz="1400" dirty="0"/>
                        <a:t>1</a:t>
                      </a:r>
                    </a:p>
                  </a:txBody>
                  <a:tcPr>
                    <a:solidFill>
                      <a:srgbClr val="00B050"/>
                    </a:solidFill>
                  </a:tcPr>
                </a:tc>
                <a:tc>
                  <a:txBody>
                    <a:bodyPr/>
                    <a:lstStyle/>
                    <a:p>
                      <a:pPr algn="ctr"/>
                      <a:endParaRPr lang="en-GB" sz="1400" dirty="0"/>
                    </a:p>
                  </a:txBody>
                  <a:tcPr/>
                </a:tc>
                <a:tc>
                  <a:txBody>
                    <a:bodyPr/>
                    <a:lstStyle/>
                    <a:p>
                      <a:pPr algn="ctr"/>
                      <a:endParaRPr lang="en-GB" sz="1400" dirty="0"/>
                    </a:p>
                  </a:txBody>
                  <a:tcPr/>
                </a:tc>
                <a:tc>
                  <a:txBody>
                    <a:bodyPr/>
                    <a:lstStyle/>
                    <a:p>
                      <a:pPr algn="ctr"/>
                      <a:endParaRPr lang="en-GB" sz="1400" dirty="0"/>
                    </a:p>
                  </a:txBody>
                  <a:tcPr/>
                </a:tc>
                <a:extLst>
                  <a:ext uri="{0D108BD9-81ED-4DB2-BD59-A6C34878D82A}">
                    <a16:rowId xmlns:a16="http://schemas.microsoft.com/office/drawing/2014/main" val="2783227776"/>
                  </a:ext>
                </a:extLst>
              </a:tr>
            </a:tbl>
          </a:graphicData>
        </a:graphic>
      </p:graphicFrame>
      <p:sp>
        <p:nvSpPr>
          <p:cNvPr id="3" name="Title 2">
            <a:extLst>
              <a:ext uri="{FF2B5EF4-FFF2-40B4-BE49-F238E27FC236}">
                <a16:creationId xmlns:a16="http://schemas.microsoft.com/office/drawing/2014/main" id="{4D092E20-98C2-4514-8B4A-D118C2BEADC6}"/>
              </a:ext>
            </a:extLst>
          </p:cNvPr>
          <p:cNvSpPr>
            <a:spLocks noGrp="1"/>
          </p:cNvSpPr>
          <p:nvPr>
            <p:ph type="title"/>
          </p:nvPr>
        </p:nvSpPr>
        <p:spPr>
          <a:xfrm>
            <a:off x="457200" y="32720"/>
            <a:ext cx="8507288" cy="731984"/>
          </a:xfrm>
        </p:spPr>
        <p:txBody>
          <a:bodyPr>
            <a:normAutofit/>
          </a:bodyPr>
          <a:lstStyle/>
          <a:p>
            <a:pPr algn="ctr"/>
            <a:r>
              <a:rPr lang="en-GB" sz="3200" dirty="0"/>
              <a:t>The Project So Far - what interests you</a:t>
            </a:r>
          </a:p>
        </p:txBody>
      </p:sp>
    </p:spTree>
    <p:extLst>
      <p:ext uri="{BB962C8B-B14F-4D97-AF65-F5344CB8AC3E}">
        <p14:creationId xmlns:p14="http://schemas.microsoft.com/office/powerpoint/2010/main" val="34137021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70284" y="1430214"/>
            <a:ext cx="9684568" cy="4851233"/>
          </a:xfrm>
          <a:prstGeom prst="rect">
            <a:avLst/>
          </a:prstGeom>
        </p:spPr>
      </p:pic>
      <p:sp>
        <p:nvSpPr>
          <p:cNvPr id="3" name="Title 2"/>
          <p:cNvSpPr>
            <a:spLocks noGrp="1"/>
          </p:cNvSpPr>
          <p:nvPr>
            <p:ph type="title"/>
          </p:nvPr>
        </p:nvSpPr>
        <p:spPr/>
        <p:txBody>
          <a:bodyPr>
            <a:normAutofit fontScale="90000"/>
          </a:bodyPr>
          <a:lstStyle/>
          <a:p>
            <a:pPr algn="ctr"/>
            <a:r>
              <a:rPr lang="en-US" dirty="0"/>
              <a:t>We need to collaborate on the project </a:t>
            </a:r>
          </a:p>
        </p:txBody>
      </p:sp>
    </p:spTree>
    <p:extLst>
      <p:ext uri="{BB962C8B-B14F-4D97-AF65-F5344CB8AC3E}">
        <p14:creationId xmlns:p14="http://schemas.microsoft.com/office/powerpoint/2010/main" val="10434204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980728"/>
            <a:ext cx="8640960" cy="5688632"/>
          </a:xfrm>
        </p:spPr>
        <p:txBody>
          <a:bodyPr>
            <a:normAutofit fontScale="77500" lnSpcReduction="20000"/>
          </a:bodyPr>
          <a:lstStyle/>
          <a:p>
            <a:r>
              <a:rPr lang="en-GB" dirty="0"/>
              <a:t>Coventry, Solihull, Warwickshire Procurement Shared Service</a:t>
            </a:r>
          </a:p>
          <a:p>
            <a:r>
              <a:rPr lang="en-GB" dirty="0"/>
              <a:t>Established 2010 </a:t>
            </a:r>
          </a:p>
          <a:p>
            <a:r>
              <a:rPr lang="en-GB" dirty="0"/>
              <a:t>Saved £13million in first 3 years of operation </a:t>
            </a:r>
          </a:p>
          <a:p>
            <a:r>
              <a:rPr lang="en-GB" dirty="0"/>
              <a:t>Reduced local IFA costs</a:t>
            </a:r>
          </a:p>
          <a:p>
            <a:endParaRPr lang="en-GB" dirty="0"/>
          </a:p>
          <a:p>
            <a:pPr marL="109728" indent="0">
              <a:buNone/>
            </a:pPr>
            <a:r>
              <a:rPr lang="en-GB" b="1" u="sng" dirty="0"/>
              <a:t>Fostering Stocktake Recommendation 21 </a:t>
            </a:r>
          </a:p>
          <a:p>
            <a:r>
              <a:rPr lang="en-GB" dirty="0"/>
              <a:t>Many of the 152 separate local authorities are too small to effectively plan and commission fostering. </a:t>
            </a:r>
          </a:p>
          <a:p>
            <a:r>
              <a:rPr lang="en-GB" dirty="0"/>
              <a:t>It could be better planned and commissioned if they were to come together into about 10 consortia with critical mass. </a:t>
            </a:r>
          </a:p>
          <a:p>
            <a:r>
              <a:rPr lang="en-GB" dirty="0"/>
              <a:t>They would be better able to understand commissioning requirements; concentrate expertise; discourage local authority versus local authority competition; and negotiate with IFAs to provide placements at a significantly reduced cost, almost certainly through guaranteeing particular IFAs a certain level of business. The routine absence of such arrangements is extraordinary. There is the potential to significantly reduce spend on fostering.</a:t>
            </a:r>
          </a:p>
          <a:p>
            <a:endParaRPr lang="en-US" dirty="0"/>
          </a:p>
        </p:txBody>
      </p:sp>
      <p:sp>
        <p:nvSpPr>
          <p:cNvPr id="3" name="Title 2"/>
          <p:cNvSpPr>
            <a:spLocks noGrp="1"/>
          </p:cNvSpPr>
          <p:nvPr>
            <p:ph type="title"/>
          </p:nvPr>
        </p:nvSpPr>
        <p:spPr>
          <a:xfrm>
            <a:off x="-180528" y="0"/>
            <a:ext cx="9324528" cy="980728"/>
          </a:xfrm>
        </p:spPr>
        <p:txBody>
          <a:bodyPr>
            <a:normAutofit/>
          </a:bodyPr>
          <a:lstStyle/>
          <a:p>
            <a:pPr algn="ctr"/>
            <a:r>
              <a:rPr lang="en-US" sz="2800" dirty="0"/>
              <a:t>Joint (Multi-Authority) Commissioning and Market Development </a:t>
            </a:r>
          </a:p>
        </p:txBody>
      </p:sp>
    </p:spTree>
    <p:extLst>
      <p:ext uri="{BB962C8B-B14F-4D97-AF65-F5344CB8AC3E}">
        <p14:creationId xmlns:p14="http://schemas.microsoft.com/office/powerpoint/2010/main" val="35283541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268760"/>
            <a:ext cx="8640960" cy="5314602"/>
          </a:xfrm>
        </p:spPr>
        <p:txBody>
          <a:bodyPr>
            <a:normAutofit fontScale="70000" lnSpcReduction="20000"/>
          </a:bodyPr>
          <a:lstStyle/>
          <a:p>
            <a:r>
              <a:rPr lang="en-GB" sz="2500" dirty="0">
                <a:cs typeface="Calibri"/>
              </a:rPr>
              <a:t>It is difficult for individual local authorities to commission residential care effectively, given the relatively small numbers of children needing it in each authority area. Most local authorities in England (all but 22) cooperate with adjacent authorities in about fourteen regional residential care consortia. </a:t>
            </a:r>
          </a:p>
          <a:p>
            <a:pPr marL="109728" indent="0">
              <a:buNone/>
            </a:pPr>
            <a:endParaRPr lang="en-GB" sz="2500" dirty="0">
              <a:cs typeface="Calibri"/>
            </a:endParaRPr>
          </a:p>
          <a:p>
            <a:r>
              <a:rPr lang="en-GB" sz="2500" dirty="0">
                <a:cs typeface="Calibri"/>
              </a:rPr>
              <a:t>A report, again from Oxford Brookes identified the following range of contracts managed by consortia: </a:t>
            </a:r>
          </a:p>
          <a:p>
            <a:pPr marL="109728" indent="0">
              <a:buNone/>
            </a:pPr>
            <a:r>
              <a:rPr lang="en-GB" sz="2500" dirty="0">
                <a:cs typeface="Calibri"/>
              </a:rPr>
              <a:t> </a:t>
            </a:r>
          </a:p>
          <a:p>
            <a:pPr marL="624078" indent="-514350">
              <a:buFont typeface="+mj-lt"/>
              <a:buAutoNum type="arabicPeriod"/>
            </a:pPr>
            <a:r>
              <a:rPr lang="en-GB" sz="2500" dirty="0">
                <a:cs typeface="Calibri"/>
              </a:rPr>
              <a:t>framework agreements (a common specification and contract with providers for a specified service at agreed prices); </a:t>
            </a:r>
          </a:p>
          <a:p>
            <a:pPr marL="624078" indent="-514350">
              <a:buFont typeface="+mj-lt"/>
              <a:buAutoNum type="arabicPeriod"/>
            </a:pPr>
            <a:r>
              <a:rPr lang="en-GB" sz="2500" dirty="0">
                <a:cs typeface="Calibri"/>
              </a:rPr>
              <a:t>dynamic purchasing systems where providers can join or leave the contract, which otherwise operate much like a framework agreement; </a:t>
            </a:r>
          </a:p>
          <a:p>
            <a:pPr marL="624078" indent="-514350">
              <a:buFont typeface="+mj-lt"/>
              <a:buAutoNum type="arabicPeriod"/>
            </a:pPr>
            <a:r>
              <a:rPr lang="en-GB" sz="2500" dirty="0">
                <a:cs typeface="Calibri"/>
              </a:rPr>
              <a:t>block contracts where local authorities agree to purchase a specified number of places from one or more providers; and </a:t>
            </a:r>
          </a:p>
          <a:p>
            <a:pPr marL="624078" indent="-514350">
              <a:buFont typeface="+mj-lt"/>
              <a:buAutoNum type="arabicPeriod"/>
            </a:pPr>
            <a:r>
              <a:rPr lang="en-GB" sz="2500" dirty="0">
                <a:cs typeface="Calibri"/>
              </a:rPr>
              <a:t>cost and volume contracts, where no specific volume of purchases of placements is guaranteed, but where there is agreement that, as spend with a particular provider increases, prices will be reduced.</a:t>
            </a:r>
          </a:p>
          <a:p>
            <a:pPr marL="109728" indent="0">
              <a:buNone/>
            </a:pPr>
            <a:endParaRPr lang="en-GB" sz="2500" dirty="0">
              <a:cs typeface="Calibri"/>
            </a:endParaRPr>
          </a:p>
          <a:p>
            <a:pPr marL="109728" indent="0">
              <a:buNone/>
            </a:pPr>
            <a:r>
              <a:rPr lang="en-GB" sz="1400" dirty="0"/>
              <a:t>Oxford Brookes University: The Efficacy and Sustainability of Consortia Commissioning of Looked After Children's Services, July 2015</a:t>
            </a:r>
          </a:p>
          <a:p>
            <a:pPr marL="109728" indent="0">
              <a:buNone/>
            </a:pPr>
            <a:endParaRPr lang="en-GB" dirty="0"/>
          </a:p>
          <a:p>
            <a:endParaRPr lang="en-US" dirty="0"/>
          </a:p>
        </p:txBody>
      </p:sp>
      <p:sp>
        <p:nvSpPr>
          <p:cNvPr id="3" name="Title 2"/>
          <p:cNvSpPr>
            <a:spLocks noGrp="1"/>
          </p:cNvSpPr>
          <p:nvPr>
            <p:ph type="title"/>
          </p:nvPr>
        </p:nvSpPr>
        <p:spPr/>
        <p:txBody>
          <a:bodyPr>
            <a:normAutofit/>
          </a:bodyPr>
          <a:lstStyle/>
          <a:p>
            <a:pPr algn="ctr"/>
            <a:r>
              <a:rPr lang="en-US" sz="2800" dirty="0">
                <a:cs typeface="Calibri"/>
              </a:rPr>
              <a:t>Joint (Multi-Authority) Commissioning and Market Development </a:t>
            </a:r>
          </a:p>
        </p:txBody>
      </p:sp>
    </p:spTree>
    <p:extLst>
      <p:ext uri="{BB962C8B-B14F-4D97-AF65-F5344CB8AC3E}">
        <p14:creationId xmlns:p14="http://schemas.microsoft.com/office/powerpoint/2010/main" val="29493098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692696"/>
            <a:ext cx="8568952" cy="5616624"/>
          </a:xfrm>
        </p:spPr>
        <p:txBody>
          <a:bodyPr>
            <a:normAutofit fontScale="55000" lnSpcReduction="20000"/>
          </a:bodyPr>
          <a:lstStyle/>
          <a:p>
            <a:r>
              <a:rPr lang="en-GB" sz="2900" b="1" u="sng" dirty="0">
                <a:cs typeface="Calibri"/>
              </a:rPr>
              <a:t>Signs of Safety </a:t>
            </a:r>
          </a:p>
          <a:p>
            <a:r>
              <a:rPr lang="en-GB" sz="2900" dirty="0">
                <a:cs typeface="Calibri"/>
              </a:rPr>
              <a:t>An innovative strengths-based, safety-organised approach to child protection casework. The model of its approach was created in Western Australia by Andrew </a:t>
            </a:r>
            <a:r>
              <a:rPr lang="en-GB" sz="2900" dirty="0" err="1">
                <a:cs typeface="Calibri"/>
              </a:rPr>
              <a:t>Turnell</a:t>
            </a:r>
            <a:r>
              <a:rPr lang="en-GB" sz="2900" dirty="0">
                <a:cs typeface="Calibri"/>
              </a:rPr>
              <a:t> and Steve Edwards, who worked with over 150 front-line statutory practitioners and based it on what those practitioners know works well with difficult cases. </a:t>
            </a:r>
          </a:p>
          <a:p>
            <a:pPr marL="109728" indent="0">
              <a:buNone/>
            </a:pPr>
            <a:r>
              <a:rPr lang="en-GB" sz="2900" dirty="0">
                <a:cs typeface="Calibri"/>
                <a:hlinkClick r:id="rId2"/>
              </a:rPr>
              <a:t>https://www.gov.uk/government/uploads/system/uploads/attachment_data/file/625376/Evaluation_of_Signs_of_Safety_in_10_pilots.pdf</a:t>
            </a:r>
            <a:endParaRPr lang="en-GB" sz="2900" dirty="0">
              <a:cs typeface="Calibri"/>
            </a:endParaRPr>
          </a:p>
          <a:p>
            <a:pPr marL="109728" indent="0">
              <a:buNone/>
            </a:pPr>
            <a:endParaRPr lang="en-GB" sz="2900" dirty="0">
              <a:cs typeface="Calibri"/>
            </a:endParaRPr>
          </a:p>
          <a:p>
            <a:r>
              <a:rPr lang="en-GB" sz="2900" b="1" u="sng" dirty="0">
                <a:cs typeface="Calibri"/>
              </a:rPr>
              <a:t>Family Safeguarding Model</a:t>
            </a:r>
            <a:r>
              <a:rPr lang="en-GB" sz="2900" u="sng" dirty="0">
                <a:cs typeface="Calibri"/>
              </a:rPr>
              <a:t> </a:t>
            </a:r>
          </a:p>
          <a:p>
            <a:r>
              <a:rPr lang="en-GB" sz="2900" dirty="0">
                <a:cs typeface="Calibri"/>
              </a:rPr>
              <a:t>Developed by Hertfordshire and currently being rolled out to multiple authorities via the innovation programme. Evaluation in Herts identified reductions in new entrants to care and £2.5millon in savings per year. </a:t>
            </a:r>
          </a:p>
          <a:p>
            <a:pPr marL="109728" indent="0">
              <a:buNone/>
            </a:pPr>
            <a:r>
              <a:rPr lang="en-GB" sz="2900" dirty="0">
                <a:cs typeface="Calibri"/>
                <a:hlinkClick r:id="rId3"/>
              </a:rPr>
              <a:t>http://cdn.basw.co.uk/upload/basw_75050-4.pdf</a:t>
            </a:r>
            <a:endParaRPr lang="en-GB" sz="2900" dirty="0">
              <a:cs typeface="Calibri"/>
            </a:endParaRPr>
          </a:p>
          <a:p>
            <a:pPr marL="109728" indent="0">
              <a:buNone/>
            </a:pPr>
            <a:endParaRPr lang="en-GB" sz="2900" dirty="0">
              <a:cs typeface="Calibri"/>
            </a:endParaRPr>
          </a:p>
          <a:p>
            <a:r>
              <a:rPr lang="en-GB" sz="2900" b="1" u="sng" dirty="0">
                <a:cs typeface="Calibri"/>
              </a:rPr>
              <a:t>Hampshire Partners in Practice</a:t>
            </a:r>
          </a:p>
          <a:p>
            <a:r>
              <a:rPr lang="en-GB" sz="2900" dirty="0">
                <a:cs typeface="Calibri"/>
              </a:rPr>
              <a:t>Family focused and evidence based practice – developing the ‘Hampshire approach’ – a resilience based way of working grounded in academic research. The approach will provide a strengths based structure for staff to work with families and support them to develop resilience within themselves and the community they live in.</a:t>
            </a:r>
          </a:p>
          <a:p>
            <a:pPr marL="109728" indent="0">
              <a:buNone/>
            </a:pPr>
            <a:r>
              <a:rPr lang="en-GB" sz="2900" dirty="0">
                <a:cs typeface="Calibri"/>
              </a:rPr>
              <a:t> </a:t>
            </a:r>
          </a:p>
          <a:p>
            <a:r>
              <a:rPr lang="en-GB" sz="2900" dirty="0">
                <a:cs typeface="Calibri"/>
              </a:rPr>
              <a:t>Other LAs have developed (or are developing) their own bespoke approaches (e.g. East Sussex &amp; Brighton and Hove) </a:t>
            </a:r>
          </a:p>
          <a:p>
            <a:endParaRPr lang="en-US" dirty="0"/>
          </a:p>
        </p:txBody>
      </p:sp>
      <p:sp>
        <p:nvSpPr>
          <p:cNvPr id="3" name="Title 2"/>
          <p:cNvSpPr>
            <a:spLocks noGrp="1"/>
          </p:cNvSpPr>
          <p:nvPr>
            <p:ph type="title"/>
          </p:nvPr>
        </p:nvSpPr>
        <p:spPr>
          <a:xfrm>
            <a:off x="457200" y="0"/>
            <a:ext cx="8229600" cy="836712"/>
          </a:xfrm>
        </p:spPr>
        <p:txBody>
          <a:bodyPr/>
          <a:lstStyle/>
          <a:p>
            <a:pPr algn="ctr"/>
            <a:r>
              <a:rPr lang="en-US" dirty="0"/>
              <a:t>Workforce </a:t>
            </a:r>
          </a:p>
        </p:txBody>
      </p:sp>
    </p:spTree>
    <p:extLst>
      <p:ext uri="{BB962C8B-B14F-4D97-AF65-F5344CB8AC3E}">
        <p14:creationId xmlns:p14="http://schemas.microsoft.com/office/powerpoint/2010/main" val="1459458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GB" dirty="0"/>
              <a:t>Welcome and Introductions</a:t>
            </a:r>
          </a:p>
        </p:txBody>
      </p:sp>
      <p:sp>
        <p:nvSpPr>
          <p:cNvPr id="5" name="Subtitle 4"/>
          <p:cNvSpPr>
            <a:spLocks noGrp="1"/>
          </p:cNvSpPr>
          <p:nvPr>
            <p:ph type="subTitle" idx="1"/>
          </p:nvPr>
        </p:nvSpPr>
        <p:spPr/>
        <p:txBody>
          <a:bodyPr/>
          <a:lstStyle/>
          <a:p>
            <a:endParaRPr lang="en-GB"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692696"/>
            <a:ext cx="8712968" cy="5688632"/>
          </a:xfrm>
        </p:spPr>
        <p:txBody>
          <a:bodyPr>
            <a:normAutofit fontScale="62500" lnSpcReduction="20000"/>
          </a:bodyPr>
          <a:lstStyle/>
          <a:p>
            <a:r>
              <a:rPr lang="en-GB" dirty="0"/>
              <a:t>The Home Office launched a £13 million fund to help professionals form close, protective relationships with children and young people at risk of sexual exploitation, county lines gang crime or relationship abuse.</a:t>
            </a:r>
          </a:p>
          <a:p>
            <a:pPr marL="109728" indent="0">
              <a:buNone/>
            </a:pPr>
            <a:endParaRPr lang="en-GB" dirty="0"/>
          </a:p>
          <a:p>
            <a:r>
              <a:rPr lang="en-GB" dirty="0"/>
              <a:t>The Trusted Relationships Fund invites local authorities to apply for funding to run projects aimed at fostering relationships between frontline staff and at-risk children. Through the fund, local authorities are encouraged to work with local partners to improve the way professionals, including social workers, youth workers, police and voluntary sector practitioners, work together to support vulnerable young people.</a:t>
            </a:r>
          </a:p>
          <a:p>
            <a:pPr marL="109728" indent="0">
              <a:buNone/>
            </a:pPr>
            <a:endParaRPr lang="en-GB" dirty="0"/>
          </a:p>
          <a:p>
            <a:r>
              <a:rPr lang="en-GB" dirty="0"/>
              <a:t>Local authorities will be asked to design projects that fit their needs. But the projects could see frontline workers organising or becoming involved with:</a:t>
            </a:r>
          </a:p>
          <a:p>
            <a:endParaRPr lang="en-GB" dirty="0"/>
          </a:p>
          <a:p>
            <a:pPr marL="624078" indent="-514350">
              <a:buFont typeface="+mj-lt"/>
              <a:buAutoNum type="arabicPeriod"/>
            </a:pPr>
            <a:r>
              <a:rPr lang="en-GB" dirty="0"/>
              <a:t>establishing a safe space where young people can share their concerns with professionals who will listen to them</a:t>
            </a:r>
          </a:p>
          <a:p>
            <a:pPr marL="624078" indent="-514350">
              <a:buFont typeface="+mj-lt"/>
              <a:buAutoNum type="arabicPeriod"/>
            </a:pPr>
            <a:r>
              <a:rPr lang="en-GB" dirty="0"/>
              <a:t>providing specialist counselling services</a:t>
            </a:r>
          </a:p>
          <a:p>
            <a:pPr marL="624078" indent="-514350">
              <a:buFont typeface="+mj-lt"/>
              <a:buAutoNum type="arabicPeriod"/>
            </a:pPr>
            <a:r>
              <a:rPr lang="en-GB" dirty="0"/>
              <a:t>delivering positive activities including sport, music, arts and volunteering</a:t>
            </a:r>
          </a:p>
          <a:p>
            <a:pPr marL="624078" indent="-514350">
              <a:buFont typeface="+mj-lt"/>
              <a:buAutoNum type="arabicPeriod"/>
            </a:pPr>
            <a:r>
              <a:rPr lang="en-GB" dirty="0"/>
              <a:t>improving the way local organisations work together to support the most vulnerable young people working with children who repeatedly go missing to ensure that they are kept safe and well</a:t>
            </a:r>
          </a:p>
          <a:p>
            <a:endParaRPr lang="en-GB" dirty="0">
              <a:hlinkClick r:id="rId2"/>
            </a:endParaRPr>
          </a:p>
          <a:p>
            <a:r>
              <a:rPr lang="en-GB" dirty="0">
                <a:hlinkClick r:id="rId2"/>
              </a:rPr>
              <a:t>https://www.gov.uk/government/news/government-launches-trusted-relationships-fund</a:t>
            </a:r>
            <a:endParaRPr lang="en-GB" dirty="0"/>
          </a:p>
          <a:p>
            <a:endParaRPr lang="en-US" dirty="0"/>
          </a:p>
        </p:txBody>
      </p:sp>
      <p:sp>
        <p:nvSpPr>
          <p:cNvPr id="3" name="Title 2"/>
          <p:cNvSpPr>
            <a:spLocks noGrp="1"/>
          </p:cNvSpPr>
          <p:nvPr>
            <p:ph type="title"/>
          </p:nvPr>
        </p:nvSpPr>
        <p:spPr>
          <a:xfrm>
            <a:off x="457200" y="0"/>
            <a:ext cx="8229600" cy="850709"/>
          </a:xfrm>
        </p:spPr>
        <p:txBody>
          <a:bodyPr>
            <a:normAutofit fontScale="90000"/>
          </a:bodyPr>
          <a:lstStyle/>
          <a:p>
            <a:pPr algn="ctr"/>
            <a:r>
              <a:rPr lang="en-GB" dirty="0">
                <a:effectLst/>
              </a:rPr>
              <a:t>The Trusted Relationships Fund  </a:t>
            </a:r>
            <a:endParaRPr lang="en-US" dirty="0"/>
          </a:p>
        </p:txBody>
      </p:sp>
    </p:spTree>
    <p:extLst>
      <p:ext uri="{BB962C8B-B14F-4D97-AF65-F5344CB8AC3E}">
        <p14:creationId xmlns:p14="http://schemas.microsoft.com/office/powerpoint/2010/main" val="23140610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980728"/>
          </a:xfrm>
        </p:spPr>
        <p:txBody>
          <a:bodyPr/>
          <a:lstStyle/>
          <a:p>
            <a:pPr algn="ctr"/>
            <a:r>
              <a:rPr lang="en-US" dirty="0"/>
              <a:t>Step down </a:t>
            </a:r>
          </a:p>
        </p:txBody>
      </p:sp>
      <p:sp>
        <p:nvSpPr>
          <p:cNvPr id="4" name="Text Placeholder 3"/>
          <p:cNvSpPr>
            <a:spLocks noGrp="1"/>
          </p:cNvSpPr>
          <p:nvPr>
            <p:ph type="body" idx="1"/>
          </p:nvPr>
        </p:nvSpPr>
        <p:spPr/>
        <p:txBody>
          <a:bodyPr>
            <a:normAutofit fontScale="55000" lnSpcReduction="20000"/>
          </a:bodyPr>
          <a:lstStyle/>
          <a:p>
            <a:r>
              <a:rPr lang="en-US" dirty="0"/>
              <a:t>http://</a:t>
            </a:r>
            <a:r>
              <a:rPr lang="en-US" dirty="0" err="1"/>
              <a:t>reescentre.education.ox.ac.uk</a:t>
            </a:r>
            <a:r>
              <a:rPr lang="en-US" dirty="0"/>
              <a:t>/</a:t>
            </a:r>
            <a:r>
              <a:rPr lang="en-US" dirty="0" err="1"/>
              <a:t>wordpress</a:t>
            </a:r>
            <a:r>
              <a:rPr lang="en-US" dirty="0"/>
              <a:t>/</a:t>
            </a:r>
            <a:r>
              <a:rPr lang="en-US" dirty="0" err="1"/>
              <a:t>wp</a:t>
            </a:r>
            <a:r>
              <a:rPr lang="en-US" dirty="0"/>
              <a:t>-content/uploads/2017/04/StepDownBirmingham_Prelim-Findings_ReesCentreApr2017.pdf</a:t>
            </a:r>
          </a:p>
        </p:txBody>
      </p:sp>
      <p:sp>
        <p:nvSpPr>
          <p:cNvPr id="6" name="Text Placeholder 5"/>
          <p:cNvSpPr>
            <a:spLocks noGrp="1"/>
          </p:cNvSpPr>
          <p:nvPr>
            <p:ph type="body" sz="half" idx="3"/>
          </p:nvPr>
        </p:nvSpPr>
        <p:spPr/>
        <p:txBody>
          <a:bodyPr>
            <a:normAutofit fontScale="55000" lnSpcReduction="20000"/>
          </a:bodyPr>
          <a:lstStyle/>
          <a:p>
            <a:r>
              <a:rPr lang="en-US" dirty="0"/>
              <a:t>https://</a:t>
            </a:r>
            <a:r>
              <a:rPr lang="en-US" dirty="0" err="1"/>
              <a:t>www.theguardian.com</a:t>
            </a:r>
            <a:r>
              <a:rPr lang="en-US" dirty="0"/>
              <a:t>/social-care-network/2017/</a:t>
            </a:r>
            <a:r>
              <a:rPr lang="en-US" dirty="0" err="1"/>
              <a:t>oct</a:t>
            </a:r>
            <a:r>
              <a:rPr lang="en-US" dirty="0"/>
              <a:t>/12/council-projects-budget-bonds-third-party-funding</a:t>
            </a:r>
          </a:p>
          <a:p>
            <a:endParaRPr lang="en-US" dirty="0"/>
          </a:p>
        </p:txBody>
      </p:sp>
      <p:sp>
        <p:nvSpPr>
          <p:cNvPr id="5" name="Content Placeholder 4"/>
          <p:cNvSpPr>
            <a:spLocks noGrp="1"/>
          </p:cNvSpPr>
          <p:nvPr>
            <p:ph sz="quarter" idx="2"/>
          </p:nvPr>
        </p:nvSpPr>
        <p:spPr>
          <a:xfrm>
            <a:off x="457200" y="956918"/>
            <a:ext cx="4040188" cy="4429139"/>
          </a:xfrm>
        </p:spPr>
        <p:txBody>
          <a:bodyPr/>
          <a:lstStyle/>
          <a:p>
            <a:r>
              <a:rPr lang="en-US" dirty="0"/>
              <a:t>Birmingham </a:t>
            </a:r>
            <a:r>
              <a:rPr lang="mr-IN" dirty="0"/>
              <a:t>–</a:t>
            </a:r>
            <a:r>
              <a:rPr lang="en-US" dirty="0"/>
              <a:t> Joint project with Core Assets and Bridges Ventures (SIB provider)</a:t>
            </a:r>
          </a:p>
          <a:p>
            <a:r>
              <a:rPr lang="en-US" dirty="0"/>
              <a:t>Increased placement stability </a:t>
            </a:r>
          </a:p>
          <a:p>
            <a:r>
              <a:rPr lang="en-US" dirty="0"/>
              <a:t>£0.8 million saving in first 2 years </a:t>
            </a:r>
          </a:p>
        </p:txBody>
      </p:sp>
      <p:pic>
        <p:nvPicPr>
          <p:cNvPr id="8" name="Content Placeholder 7"/>
          <p:cNvPicPr>
            <a:picLocks noGrp="1" noChangeAspect="1"/>
          </p:cNvPicPr>
          <p:nvPr>
            <p:ph sz="quarter" idx="4"/>
          </p:nvPr>
        </p:nvPicPr>
        <p:blipFill>
          <a:blip r:embed="rId2"/>
          <a:srcRect l="-16642" r="-16642"/>
          <a:stretch>
            <a:fillRect/>
          </a:stretch>
        </p:blipFill>
        <p:spPr>
          <a:xfrm>
            <a:off x="4497389" y="980729"/>
            <a:ext cx="4539108" cy="4405660"/>
          </a:xfrm>
        </p:spPr>
      </p:pic>
    </p:spTree>
    <p:extLst>
      <p:ext uri="{BB962C8B-B14F-4D97-AF65-F5344CB8AC3E}">
        <p14:creationId xmlns:p14="http://schemas.microsoft.com/office/powerpoint/2010/main" val="30626735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0" y="908720"/>
            <a:ext cx="9036496" cy="5688632"/>
          </a:xfrm>
        </p:spPr>
        <p:txBody>
          <a:bodyPr>
            <a:normAutofit fontScale="92500"/>
          </a:bodyPr>
          <a:lstStyle/>
          <a:p>
            <a:r>
              <a:rPr lang="en-GB" dirty="0"/>
              <a:t>A form of outcomes based contract in which public sector commissioners commit to pay for significant improvement in social outcomes (e.g. reduction in offending rates or hospital admissions). </a:t>
            </a:r>
          </a:p>
          <a:p>
            <a:r>
              <a:rPr lang="en-GB" dirty="0"/>
              <a:t>Transfers implementation risks away from the public sector commissioner to socially motivated investors.</a:t>
            </a:r>
          </a:p>
          <a:p>
            <a:r>
              <a:rPr lang="en-GB" dirty="0"/>
              <a:t>Therefore investors bring their own expertise and focus resource on performance management and capacity building to ensure positive outcomes are achieved. They aim to drive improvements in preventative services and ensure that commissioners only pay out when outcomes are achieved. </a:t>
            </a:r>
          </a:p>
          <a:p>
            <a:endParaRPr lang="en-US" dirty="0"/>
          </a:p>
        </p:txBody>
      </p:sp>
      <p:sp>
        <p:nvSpPr>
          <p:cNvPr id="7" name="Title 6"/>
          <p:cNvSpPr>
            <a:spLocks noGrp="1"/>
          </p:cNvSpPr>
          <p:nvPr>
            <p:ph type="title"/>
          </p:nvPr>
        </p:nvSpPr>
        <p:spPr>
          <a:xfrm>
            <a:off x="457200" y="116632"/>
            <a:ext cx="8229600" cy="792088"/>
          </a:xfrm>
        </p:spPr>
        <p:txBody>
          <a:bodyPr>
            <a:normAutofit/>
          </a:bodyPr>
          <a:lstStyle/>
          <a:p>
            <a:pPr algn="ctr"/>
            <a:r>
              <a:rPr lang="en-GB" dirty="0">
                <a:effectLst/>
              </a:rPr>
              <a:t>A Social Impact Bond is.. </a:t>
            </a:r>
            <a:endParaRPr lang="en-US" dirty="0"/>
          </a:p>
        </p:txBody>
      </p:sp>
    </p:spTree>
    <p:extLst>
      <p:ext uri="{BB962C8B-B14F-4D97-AF65-F5344CB8AC3E}">
        <p14:creationId xmlns:p14="http://schemas.microsoft.com/office/powerpoint/2010/main" val="24036286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481328"/>
            <a:ext cx="8856984" cy="4900000"/>
          </a:xfrm>
        </p:spPr>
        <p:txBody>
          <a:bodyPr>
            <a:normAutofit/>
          </a:bodyPr>
          <a:lstStyle/>
          <a:p>
            <a:pPr marL="109728" indent="0">
              <a:buNone/>
            </a:pPr>
            <a:r>
              <a:rPr lang="en-US" sz="2400" dirty="0">
                <a:cs typeface="Calibri"/>
              </a:rPr>
              <a:t>Residential Care in England </a:t>
            </a:r>
            <a:r>
              <a:rPr lang="mr-IN" sz="2400" dirty="0">
                <a:cs typeface="Calibri"/>
              </a:rPr>
              <a:t>–</a:t>
            </a:r>
            <a:r>
              <a:rPr lang="en-US" sz="2400" dirty="0" err="1">
                <a:cs typeface="Calibri"/>
              </a:rPr>
              <a:t>Narey</a:t>
            </a:r>
            <a:r>
              <a:rPr lang="en-US" sz="2400" dirty="0">
                <a:cs typeface="Calibri"/>
              </a:rPr>
              <a:t> Report </a:t>
            </a:r>
          </a:p>
          <a:p>
            <a:r>
              <a:rPr lang="en-GB" sz="2400" i="1" dirty="0">
                <a:cs typeface="Calibri"/>
              </a:rPr>
              <a:t>Many of those who gave evidence expressed frustration about Ofsted and in private meetings they were often frank in their views. Sometimes Ofsted was painted as some sort of ogre strangling the ability of homes to excel through over prescription and by making critical assessments on the basis of minor inadequacies. </a:t>
            </a:r>
          </a:p>
          <a:p>
            <a:r>
              <a:rPr lang="en-GB" sz="2400" i="1" dirty="0">
                <a:cs typeface="Calibri"/>
              </a:rPr>
              <a:t>But a home that requires improvement, is not an inadequate home. I urge Ofsted to clarify – very loudly – the reality that a requires improvement verdict means that a home is an adequate home</a:t>
            </a:r>
            <a:r>
              <a:rPr lang="en-GB" i="1" dirty="0">
                <a:cs typeface="Calibri"/>
              </a:rPr>
              <a:t>.</a:t>
            </a:r>
          </a:p>
          <a:p>
            <a:endParaRPr lang="en-US" dirty="0"/>
          </a:p>
        </p:txBody>
      </p:sp>
      <p:sp>
        <p:nvSpPr>
          <p:cNvPr id="3" name="Title 2"/>
          <p:cNvSpPr>
            <a:spLocks noGrp="1"/>
          </p:cNvSpPr>
          <p:nvPr>
            <p:ph type="title"/>
          </p:nvPr>
        </p:nvSpPr>
        <p:spPr>
          <a:xfrm>
            <a:off x="457200" y="0"/>
            <a:ext cx="8229600" cy="1052736"/>
          </a:xfrm>
        </p:spPr>
        <p:txBody>
          <a:bodyPr/>
          <a:lstStyle/>
          <a:p>
            <a:pPr algn="ctr"/>
            <a:r>
              <a:rPr lang="en-US" dirty="0"/>
              <a:t>Influencing Regulators </a:t>
            </a:r>
          </a:p>
        </p:txBody>
      </p:sp>
    </p:spTree>
    <p:extLst>
      <p:ext uri="{BB962C8B-B14F-4D97-AF65-F5344CB8AC3E}">
        <p14:creationId xmlns:p14="http://schemas.microsoft.com/office/powerpoint/2010/main" val="14752819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124744"/>
            <a:ext cx="8784976" cy="5328592"/>
          </a:xfrm>
        </p:spPr>
        <p:txBody>
          <a:bodyPr>
            <a:normAutofit fontScale="85000" lnSpcReduction="20000"/>
          </a:bodyPr>
          <a:lstStyle/>
          <a:p>
            <a:r>
              <a:rPr lang="en-GB" b="1" u="sng" dirty="0">
                <a:cs typeface="Calibri"/>
              </a:rPr>
              <a:t>North Yorkshire County Council (NYCC) No Wrong Door (NWD</a:t>
            </a:r>
            <a:r>
              <a:rPr lang="en-GB" u="sng" dirty="0">
                <a:cs typeface="Calibri"/>
              </a:rPr>
              <a:t>) </a:t>
            </a:r>
          </a:p>
          <a:p>
            <a:r>
              <a:rPr lang="en-GB" dirty="0">
                <a:cs typeface="Calibri"/>
              </a:rPr>
              <a:t>innovation provides an integrated service for young people, aged 12 to 25, who either are in care, edging to or on the edge of care, or have recently moved to supported or independent accommodation whilst being supported under NWD. </a:t>
            </a:r>
          </a:p>
          <a:p>
            <a:r>
              <a:rPr lang="en-GB" dirty="0">
                <a:cs typeface="Calibri"/>
              </a:rPr>
              <a:t>Edging to care is defined as when, without an intervention package being put in place, there is a strong likelihood of the case progressing to edge of care. Edge of care is defined as those children and young people who are at imminent risk of becoming looked after, due to significant child protection concerns, or to prevent a long term placement; or because they have ceased to be looked after and their needs are escalating. </a:t>
            </a:r>
          </a:p>
          <a:p>
            <a:r>
              <a:rPr lang="en-GB" sz="2100" dirty="0">
                <a:cs typeface="Calibri"/>
                <a:hlinkClick r:id="rId2"/>
              </a:rPr>
              <a:t>https://www.gov.uk/government/uploads/system/uploads/attachment_data/file/625366/Evaluation_of_the_No_Wrong_Door_Innovation_Programme.pdf</a:t>
            </a:r>
            <a:endParaRPr lang="en-GB" sz="2100" dirty="0">
              <a:cs typeface="Calibri"/>
            </a:endParaRPr>
          </a:p>
          <a:p>
            <a:endParaRPr lang="en-US" sz="2100" dirty="0">
              <a:cs typeface="Calibri"/>
            </a:endParaRPr>
          </a:p>
        </p:txBody>
      </p:sp>
      <p:sp>
        <p:nvSpPr>
          <p:cNvPr id="3" name="Title 2"/>
          <p:cNvSpPr>
            <a:spLocks noGrp="1"/>
          </p:cNvSpPr>
          <p:nvPr>
            <p:ph type="title"/>
          </p:nvPr>
        </p:nvSpPr>
        <p:spPr/>
        <p:txBody>
          <a:bodyPr/>
          <a:lstStyle/>
          <a:p>
            <a:pPr algn="ctr"/>
            <a:r>
              <a:rPr lang="en-US" dirty="0"/>
              <a:t>Community Based Interventions</a:t>
            </a:r>
          </a:p>
        </p:txBody>
      </p:sp>
    </p:spTree>
    <p:extLst>
      <p:ext uri="{BB962C8B-B14F-4D97-AF65-F5344CB8AC3E}">
        <p14:creationId xmlns:p14="http://schemas.microsoft.com/office/powerpoint/2010/main" val="41085475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51520" y="850708"/>
            <a:ext cx="8435280" cy="5458611"/>
          </a:xfrm>
        </p:spPr>
        <p:txBody>
          <a:bodyPr>
            <a:normAutofit fontScale="92500" lnSpcReduction="10000"/>
          </a:bodyPr>
          <a:lstStyle/>
          <a:p>
            <a:pPr fontAlgn="base"/>
            <a:r>
              <a:rPr lang="en-GB" b="1" u="sng" dirty="0">
                <a:cs typeface="Calibri"/>
              </a:rPr>
              <a:t>Positive Families Partnership (PFP) </a:t>
            </a:r>
          </a:p>
          <a:p>
            <a:pPr fontAlgn="base"/>
            <a:r>
              <a:rPr lang="en-GB" dirty="0">
                <a:cs typeface="Calibri"/>
              </a:rPr>
              <a:t>a collaboration between a group of organisations working towards a common goal: to prevent families from breaking down and young people from entry into care.</a:t>
            </a:r>
          </a:p>
          <a:p>
            <a:pPr fontAlgn="base"/>
            <a:r>
              <a:rPr lang="en-GB" dirty="0">
                <a:cs typeface="Calibri"/>
              </a:rPr>
              <a:t>They provide an edge of care service, delivering holistic, therapeutic interventions to at-risk families.</a:t>
            </a:r>
          </a:p>
          <a:p>
            <a:pPr fontAlgn="base"/>
            <a:r>
              <a:rPr lang="en-GB" dirty="0">
                <a:cs typeface="Calibri"/>
              </a:rPr>
              <a:t>They work across five London boroughs: Bexley, Merton, Newham, Sutton and Tower Hamlets. It is a partnership with three delivery partners: Family Psychology Mutual, Family Action and South West London and St George’s Mental Health NHS Trust.</a:t>
            </a:r>
          </a:p>
          <a:p>
            <a:pPr fontAlgn="base"/>
            <a:r>
              <a:rPr lang="en-GB" dirty="0">
                <a:cs typeface="Calibri"/>
                <a:hlinkClick r:id="rId2"/>
              </a:rPr>
              <a:t>https://www.positivefamiliespartnership.com/</a:t>
            </a:r>
            <a:endParaRPr lang="en-GB" dirty="0">
              <a:cs typeface="Calibri"/>
            </a:endParaRPr>
          </a:p>
          <a:p>
            <a:pPr fontAlgn="base"/>
            <a:endParaRPr lang="en-GB" dirty="0">
              <a:cs typeface="Calibri"/>
            </a:endParaRPr>
          </a:p>
          <a:p>
            <a:endParaRPr lang="en-US" dirty="0"/>
          </a:p>
        </p:txBody>
      </p:sp>
      <p:sp>
        <p:nvSpPr>
          <p:cNvPr id="7" name="Title 6"/>
          <p:cNvSpPr>
            <a:spLocks noGrp="1"/>
          </p:cNvSpPr>
          <p:nvPr>
            <p:ph type="title"/>
          </p:nvPr>
        </p:nvSpPr>
        <p:spPr>
          <a:xfrm>
            <a:off x="457200" y="0"/>
            <a:ext cx="8229600" cy="850709"/>
          </a:xfrm>
        </p:spPr>
        <p:txBody>
          <a:bodyPr/>
          <a:lstStyle/>
          <a:p>
            <a:pPr algn="ctr"/>
            <a:r>
              <a:rPr lang="en-US" dirty="0"/>
              <a:t>Community Based Interventions </a:t>
            </a:r>
          </a:p>
        </p:txBody>
      </p:sp>
    </p:spTree>
    <p:extLst>
      <p:ext uri="{BB962C8B-B14F-4D97-AF65-F5344CB8AC3E}">
        <p14:creationId xmlns:p14="http://schemas.microsoft.com/office/powerpoint/2010/main" val="10856826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13029" r="-13029"/>
          <a:stretch>
            <a:fillRect/>
          </a:stretch>
        </p:blipFill>
        <p:spPr>
          <a:xfrm>
            <a:off x="4788024" y="1169639"/>
            <a:ext cx="4059323" cy="2331369"/>
          </a:xfrm>
        </p:spPr>
      </p:pic>
      <p:sp>
        <p:nvSpPr>
          <p:cNvPr id="3" name="Title 2"/>
          <p:cNvSpPr>
            <a:spLocks noGrp="1"/>
          </p:cNvSpPr>
          <p:nvPr>
            <p:ph type="title"/>
          </p:nvPr>
        </p:nvSpPr>
        <p:spPr/>
        <p:txBody>
          <a:bodyPr/>
          <a:lstStyle/>
          <a:p>
            <a:pPr algn="ctr"/>
            <a:r>
              <a:rPr lang="en-US" dirty="0"/>
              <a:t>Sufficiency Plans/Strategies  </a:t>
            </a:r>
          </a:p>
        </p:txBody>
      </p:sp>
      <p:pic>
        <p:nvPicPr>
          <p:cNvPr id="6" name="Picture 5"/>
          <p:cNvPicPr>
            <a:picLocks noChangeAspect="1"/>
          </p:cNvPicPr>
          <p:nvPr/>
        </p:nvPicPr>
        <p:blipFill>
          <a:blip r:embed="rId3"/>
          <a:stretch>
            <a:fillRect/>
          </a:stretch>
        </p:blipFill>
        <p:spPr>
          <a:xfrm>
            <a:off x="3923928" y="3730673"/>
            <a:ext cx="4072437" cy="2840360"/>
          </a:xfrm>
          <a:prstGeom prst="rect">
            <a:avLst/>
          </a:prstGeom>
        </p:spPr>
      </p:pic>
      <p:pic>
        <p:nvPicPr>
          <p:cNvPr id="7" name="Picture 6"/>
          <p:cNvPicPr>
            <a:picLocks noChangeAspect="1"/>
          </p:cNvPicPr>
          <p:nvPr/>
        </p:nvPicPr>
        <p:blipFill>
          <a:blip r:embed="rId4"/>
          <a:stretch>
            <a:fillRect/>
          </a:stretch>
        </p:blipFill>
        <p:spPr>
          <a:xfrm>
            <a:off x="179512" y="1268760"/>
            <a:ext cx="3096344" cy="4752528"/>
          </a:xfrm>
          <a:prstGeom prst="rect">
            <a:avLst/>
          </a:prstGeom>
        </p:spPr>
      </p:pic>
    </p:spTree>
    <p:extLst>
      <p:ext uri="{BB962C8B-B14F-4D97-AF65-F5344CB8AC3E}">
        <p14:creationId xmlns:p14="http://schemas.microsoft.com/office/powerpoint/2010/main" val="6394813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980728"/>
            <a:ext cx="8784976" cy="5544616"/>
          </a:xfrm>
        </p:spPr>
        <p:txBody>
          <a:bodyPr>
            <a:normAutofit fontScale="77500" lnSpcReduction="20000"/>
          </a:bodyPr>
          <a:lstStyle/>
          <a:p>
            <a:pPr marL="109728" indent="0">
              <a:buNone/>
            </a:pPr>
            <a:r>
              <a:rPr lang="en-GB" dirty="0"/>
              <a:t>Yet even putting aside the prevention opportunity there are further ways to make better use of resources in placements. This is because: Needs are not systematically collated as part of social work planning or commissioning processes. </a:t>
            </a:r>
          </a:p>
          <a:p>
            <a:r>
              <a:rPr lang="en-GB" dirty="0"/>
              <a:t>Needs are not systematically analysed in the context of cost and progress against outcomes that will improve a child's life. </a:t>
            </a:r>
          </a:p>
          <a:p>
            <a:r>
              <a:rPr lang="en-GB" dirty="0"/>
              <a:t>It cannot be shown how higher cost placements deliver better outcomes for the children concerned. Frontline staff, such as IROs and social workers, often don’t see cost and value as part of their job. Even where needs are captured the response can often be to provide ‘containment’ support for higher need children, rather than to step their needs down over time, and</a:t>
            </a:r>
          </a:p>
          <a:p>
            <a:r>
              <a:rPr lang="en-GB" dirty="0"/>
              <a:t>Even when placement needs are assessed as reducing, costs do not fall, and placements are not always adjusted so they do.</a:t>
            </a:r>
          </a:p>
          <a:p>
            <a:endParaRPr lang="en-GB" dirty="0"/>
          </a:p>
          <a:p>
            <a:r>
              <a:rPr lang="en-GB" dirty="0">
                <a:hlinkClick r:id="rId2"/>
              </a:rPr>
              <a:t>https://www.impower.co.uk/downloads/paper-getting-a-grip</a:t>
            </a:r>
            <a:endParaRPr lang="en-GB" dirty="0"/>
          </a:p>
          <a:p>
            <a:endParaRPr lang="en-GB" dirty="0"/>
          </a:p>
          <a:p>
            <a:endParaRPr lang="en-US" dirty="0"/>
          </a:p>
        </p:txBody>
      </p:sp>
      <p:sp>
        <p:nvSpPr>
          <p:cNvPr id="3" name="Title 2"/>
          <p:cNvSpPr>
            <a:spLocks noGrp="1"/>
          </p:cNvSpPr>
          <p:nvPr>
            <p:ph type="title"/>
          </p:nvPr>
        </p:nvSpPr>
        <p:spPr>
          <a:xfrm>
            <a:off x="457200" y="0"/>
            <a:ext cx="8229600" cy="850709"/>
          </a:xfrm>
        </p:spPr>
        <p:txBody>
          <a:bodyPr/>
          <a:lstStyle/>
          <a:p>
            <a:pPr algn="ctr"/>
            <a:r>
              <a:rPr lang="en-US" dirty="0"/>
              <a:t>Whole System Reviews </a:t>
            </a:r>
          </a:p>
        </p:txBody>
      </p:sp>
    </p:spTree>
    <p:extLst>
      <p:ext uri="{BB962C8B-B14F-4D97-AF65-F5344CB8AC3E}">
        <p14:creationId xmlns:p14="http://schemas.microsoft.com/office/powerpoint/2010/main" val="26597783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GB" dirty="0"/>
              <a:t>Discussion and Questions</a:t>
            </a:r>
          </a:p>
        </p:txBody>
      </p:sp>
      <p:sp>
        <p:nvSpPr>
          <p:cNvPr id="5" name="Subtitle 4"/>
          <p:cNvSpPr>
            <a:spLocks noGrp="1"/>
          </p:cNvSpPr>
          <p:nvPr>
            <p:ph type="subTitle" idx="1"/>
          </p:nvPr>
        </p:nvSpPr>
        <p:spPr/>
        <p:txBody>
          <a:bodyPr/>
          <a:lstStyle/>
          <a:p>
            <a:endParaRPr lang="en-GB"/>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Tea and Coffee Break</a:t>
            </a:r>
          </a:p>
        </p:txBody>
      </p:sp>
      <p:sp>
        <p:nvSpPr>
          <p:cNvPr id="5" name="Subtitle 4"/>
          <p:cNvSpPr>
            <a:spLocks noGrp="1"/>
          </p:cNvSpPr>
          <p:nvPr>
            <p:ph type="subTitle" idx="1"/>
          </p:nvPr>
        </p:nvSpPr>
        <p:spPr/>
        <p:txBody>
          <a:bodyPr/>
          <a:lstStyle/>
          <a:p>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24744"/>
            <a:ext cx="9144000" cy="5040560"/>
          </a:xfrm>
        </p:spPr>
        <p:txBody>
          <a:bodyPr>
            <a:normAutofit/>
          </a:bodyPr>
          <a:lstStyle/>
          <a:p>
            <a:r>
              <a:rPr lang="en-GB" sz="2400" dirty="0"/>
              <a:t>The project is being managed through the Sector Led Improvement Programme (SESLIP) and was developed out of two separate initiatives  </a:t>
            </a:r>
          </a:p>
        </p:txBody>
      </p:sp>
      <p:sp>
        <p:nvSpPr>
          <p:cNvPr id="3" name="Title 2"/>
          <p:cNvSpPr>
            <a:spLocks noGrp="1"/>
          </p:cNvSpPr>
          <p:nvPr>
            <p:ph type="title"/>
          </p:nvPr>
        </p:nvSpPr>
        <p:spPr>
          <a:xfrm>
            <a:off x="457200" y="274638"/>
            <a:ext cx="8229600" cy="778098"/>
          </a:xfrm>
        </p:spPr>
        <p:txBody>
          <a:bodyPr/>
          <a:lstStyle/>
          <a:p>
            <a:pPr algn="ctr"/>
            <a:r>
              <a:rPr lang="en-GB" dirty="0"/>
              <a:t>Background and Outcomes</a:t>
            </a:r>
          </a:p>
        </p:txBody>
      </p:sp>
      <p:sp>
        <p:nvSpPr>
          <p:cNvPr id="4" name="Right Arrow 3"/>
          <p:cNvSpPr/>
          <p:nvPr/>
        </p:nvSpPr>
        <p:spPr>
          <a:xfrm>
            <a:off x="251520" y="1916832"/>
            <a:ext cx="8568952" cy="2376264"/>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 discussion between Oxfordshire DCS and SE DCSs about the increasingly limited viable placement options for vulnerable young people and adolescents, including those with mental health problems and on the edge of care</a:t>
            </a:r>
          </a:p>
        </p:txBody>
      </p:sp>
      <p:sp>
        <p:nvSpPr>
          <p:cNvPr id="5" name="Right Arrow 4"/>
          <p:cNvSpPr/>
          <p:nvPr/>
        </p:nvSpPr>
        <p:spPr>
          <a:xfrm>
            <a:off x="179512" y="4382344"/>
            <a:ext cx="8712968" cy="2475656"/>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An LGA initiative to look at innovative efficiency savings in children’s social care, which was discussed through the SESLIP AD Group, where the challenge of finding sustainable and cost effective placements for the 10-18 age group was identified as a key priority</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836712"/>
            <a:ext cx="8892480" cy="5688632"/>
          </a:xfrm>
        </p:spPr>
        <p:txBody>
          <a:bodyPr>
            <a:normAutofit fontScale="85000" lnSpcReduction="20000"/>
          </a:bodyPr>
          <a:lstStyle/>
          <a:p>
            <a:r>
              <a:rPr lang="en-GB" dirty="0"/>
              <a:t>We asked you to bring two practice examples of placements with you today </a:t>
            </a:r>
          </a:p>
          <a:p>
            <a:pPr lvl="1"/>
            <a:r>
              <a:rPr lang="en-GB" dirty="0"/>
              <a:t>one which is your highest cost placement</a:t>
            </a:r>
          </a:p>
          <a:p>
            <a:pPr lvl="1"/>
            <a:r>
              <a:rPr lang="en-GB" dirty="0"/>
              <a:t>one where the intended outcomes for the young person were not met/are not being met</a:t>
            </a:r>
          </a:p>
          <a:p>
            <a:pPr lvl="1"/>
            <a:endParaRPr lang="en-GB" dirty="0"/>
          </a:p>
          <a:p>
            <a:r>
              <a:rPr lang="en-GB" dirty="0"/>
              <a:t>Using these examples, in your groups, please identify for each:</a:t>
            </a:r>
          </a:p>
          <a:p>
            <a:pPr lvl="1"/>
            <a:r>
              <a:rPr lang="en-GB" dirty="0"/>
              <a:t>A broad outline of the needs of the young person</a:t>
            </a:r>
          </a:p>
          <a:p>
            <a:pPr lvl="1"/>
            <a:r>
              <a:rPr lang="en-GB" dirty="0"/>
              <a:t>What factors did you take into account in making the placement (</a:t>
            </a:r>
            <a:r>
              <a:rPr lang="en-GB" dirty="0" err="1"/>
              <a:t>e.g</a:t>
            </a:r>
            <a:r>
              <a:rPr lang="en-GB" dirty="0"/>
              <a:t> time, cost, distance, intended outcomes)</a:t>
            </a:r>
          </a:p>
          <a:p>
            <a:pPr lvl="1"/>
            <a:r>
              <a:rPr lang="en-GB" dirty="0"/>
              <a:t>At what point in the decision making process could the decision have been different</a:t>
            </a:r>
          </a:p>
          <a:p>
            <a:pPr lvl="1"/>
            <a:r>
              <a:rPr lang="en-GB" dirty="0"/>
              <a:t>What other options were available to you</a:t>
            </a:r>
          </a:p>
          <a:p>
            <a:pPr lvl="1"/>
            <a:r>
              <a:rPr lang="en-GB" dirty="0"/>
              <a:t>Could the outcome have been different if the placement was required say two weeks earlier or later</a:t>
            </a:r>
          </a:p>
          <a:p>
            <a:pPr lvl="1"/>
            <a:r>
              <a:rPr lang="en-GB" dirty="0"/>
              <a:t>If this was not the ideal placement, can you say what would have been</a:t>
            </a:r>
          </a:p>
          <a:p>
            <a:pPr lvl="1"/>
            <a:endParaRPr lang="en-GB" dirty="0"/>
          </a:p>
          <a:p>
            <a:pPr lvl="1">
              <a:buNone/>
            </a:pPr>
            <a:r>
              <a:rPr lang="en-GB" dirty="0"/>
              <a:t>We will give you a matrix on which to record your answers </a:t>
            </a:r>
          </a:p>
          <a:p>
            <a:endParaRPr lang="en-GB" dirty="0"/>
          </a:p>
        </p:txBody>
      </p:sp>
      <p:sp>
        <p:nvSpPr>
          <p:cNvPr id="3" name="Title 2"/>
          <p:cNvSpPr>
            <a:spLocks noGrp="1"/>
          </p:cNvSpPr>
          <p:nvPr>
            <p:ph type="title"/>
          </p:nvPr>
        </p:nvSpPr>
        <p:spPr>
          <a:xfrm>
            <a:off x="457200" y="0"/>
            <a:ext cx="8229600" cy="764704"/>
          </a:xfrm>
        </p:spPr>
        <p:txBody>
          <a:bodyPr>
            <a:normAutofit/>
          </a:bodyPr>
          <a:lstStyle/>
          <a:p>
            <a:pPr algn="ctr"/>
            <a:r>
              <a:rPr lang="en-GB" dirty="0"/>
              <a:t>Group Discussions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8229600" cy="5040560"/>
          </a:xfrm>
        </p:spPr>
        <p:txBody>
          <a:bodyPr>
            <a:normAutofit fontScale="92500" lnSpcReduction="20000"/>
          </a:bodyPr>
          <a:lstStyle/>
          <a:p>
            <a:r>
              <a:rPr lang="en-GB" dirty="0"/>
              <a:t>We will collect in the matrix work so please complete fully as this is part of the fieldwork</a:t>
            </a:r>
          </a:p>
          <a:p>
            <a:r>
              <a:rPr lang="en-GB" dirty="0"/>
              <a:t>In your feedback, please reflect:</a:t>
            </a:r>
          </a:p>
          <a:p>
            <a:pPr lvl="1"/>
            <a:r>
              <a:rPr lang="en-GB" dirty="0"/>
              <a:t>Whether your experiences are the same or different from others in your group</a:t>
            </a:r>
          </a:p>
          <a:p>
            <a:pPr lvl="1"/>
            <a:r>
              <a:rPr lang="en-GB" dirty="0"/>
              <a:t>Were the sort of cases you discussed broadly the same or very different</a:t>
            </a:r>
          </a:p>
          <a:p>
            <a:pPr lvl="1"/>
            <a:r>
              <a:rPr lang="en-GB" dirty="0"/>
              <a:t>Was there a common view about the sorts of needs that are most difficult to meet (and therefore could help to narrow the scope of the project)</a:t>
            </a:r>
          </a:p>
          <a:p>
            <a:pPr lvl="1"/>
            <a:r>
              <a:rPr lang="en-GB" dirty="0"/>
              <a:t>Whether there was anything shared with you or which you shared which could have made a difference to yours or others decision making </a:t>
            </a:r>
          </a:p>
          <a:p>
            <a:pPr lvl="1"/>
            <a:r>
              <a:rPr lang="en-GB" dirty="0"/>
              <a:t>And finally, if we have whetted your appetite, would your LA like to be further involved in the detailed fieldwork alongside Oxfordshire</a:t>
            </a:r>
          </a:p>
        </p:txBody>
      </p:sp>
      <p:sp>
        <p:nvSpPr>
          <p:cNvPr id="3" name="Title 2"/>
          <p:cNvSpPr>
            <a:spLocks noGrp="1"/>
          </p:cNvSpPr>
          <p:nvPr>
            <p:ph type="title"/>
          </p:nvPr>
        </p:nvSpPr>
        <p:spPr/>
        <p:txBody>
          <a:bodyPr/>
          <a:lstStyle/>
          <a:p>
            <a:pPr algn="ctr"/>
            <a:r>
              <a:rPr lang="en-GB" dirty="0"/>
              <a:t>Group Discussions - Feedback</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196752"/>
            <a:ext cx="8640960" cy="5184576"/>
          </a:xfrm>
        </p:spPr>
        <p:txBody>
          <a:bodyPr/>
          <a:lstStyle/>
          <a:p>
            <a:r>
              <a:rPr lang="en-GB" dirty="0"/>
              <a:t>Taking your feedback we will now finalise the scope of and participants in the project</a:t>
            </a:r>
          </a:p>
          <a:p>
            <a:endParaRPr lang="en-GB" dirty="0"/>
          </a:p>
          <a:p>
            <a:r>
              <a:rPr lang="en-GB" dirty="0"/>
              <a:t>We will feed this back to the DCSs and AD Group later this month</a:t>
            </a:r>
          </a:p>
          <a:p>
            <a:endParaRPr lang="en-GB" dirty="0"/>
          </a:p>
          <a:p>
            <a:r>
              <a:rPr lang="en-GB" dirty="0"/>
              <a:t>We will issue a communication to all participants to update them on progress</a:t>
            </a:r>
          </a:p>
          <a:p>
            <a:endParaRPr lang="en-GB" dirty="0"/>
          </a:p>
          <a:p>
            <a:r>
              <a:rPr lang="en-GB" dirty="0"/>
              <a:t>We will be in touch with participant authorities to set up the case review work</a:t>
            </a:r>
          </a:p>
        </p:txBody>
      </p:sp>
      <p:sp>
        <p:nvSpPr>
          <p:cNvPr id="3" name="Title 2"/>
          <p:cNvSpPr>
            <a:spLocks noGrp="1"/>
          </p:cNvSpPr>
          <p:nvPr>
            <p:ph type="title"/>
          </p:nvPr>
        </p:nvSpPr>
        <p:spPr/>
        <p:txBody>
          <a:bodyPr/>
          <a:lstStyle/>
          <a:p>
            <a:pPr algn="ctr"/>
            <a:r>
              <a:rPr lang="en-GB" dirty="0"/>
              <a:t>Next Steps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GB" dirty="0"/>
              <a:t>Final Questions and Close</a:t>
            </a:r>
          </a:p>
        </p:txBody>
      </p:sp>
      <p:sp>
        <p:nvSpPr>
          <p:cNvPr id="5" name="Subtitle 4"/>
          <p:cNvSpPr>
            <a:spLocks noGrp="1"/>
          </p:cNvSpPr>
          <p:nvPr>
            <p:ph type="subTitle" idx="1"/>
          </p:nvPr>
        </p:nvSpPr>
        <p:spPr/>
        <p:txBody>
          <a:bodyPr/>
          <a:lstStyle/>
          <a:p>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62% increase in LAC over 4yrs</a:t>
            </a:r>
            <a:endParaRPr lang="en-GB" dirty="0"/>
          </a:p>
          <a:p>
            <a:r>
              <a:rPr lang="en-US" dirty="0"/>
              <a:t>Rise due to increase in adolescents with heightened risks &amp; complex needs – mental health, ASD, CDE</a:t>
            </a:r>
            <a:endParaRPr lang="en-GB" dirty="0"/>
          </a:p>
          <a:p>
            <a:r>
              <a:rPr lang="en-US" dirty="0"/>
              <a:t>Providers unable/unwilling to meet needs – risk to grading/ not SEMH registered</a:t>
            </a:r>
            <a:endParaRPr lang="en-GB" dirty="0"/>
          </a:p>
          <a:p>
            <a:r>
              <a:rPr lang="en-US" dirty="0"/>
              <a:t>Costs escalating – providers market </a:t>
            </a:r>
            <a:endParaRPr lang="en-GB" dirty="0"/>
          </a:p>
          <a:p>
            <a:r>
              <a:rPr lang="en-US" dirty="0"/>
              <a:t>Secure beds never available or risk deemed too high!</a:t>
            </a:r>
            <a:endParaRPr lang="en-GB" dirty="0"/>
          </a:p>
          <a:p>
            <a:r>
              <a:rPr lang="en-US" dirty="0"/>
              <a:t>Increased use of unregulated settings as last resort</a:t>
            </a:r>
            <a:endParaRPr lang="en-GB" dirty="0"/>
          </a:p>
          <a:p>
            <a:endParaRPr lang="en-GB" dirty="0"/>
          </a:p>
        </p:txBody>
      </p:sp>
      <p:sp>
        <p:nvSpPr>
          <p:cNvPr id="3" name="Title 2"/>
          <p:cNvSpPr>
            <a:spLocks noGrp="1"/>
          </p:cNvSpPr>
          <p:nvPr>
            <p:ph type="title"/>
          </p:nvPr>
        </p:nvSpPr>
        <p:spPr/>
        <p:txBody>
          <a:bodyPr>
            <a:normAutofit fontScale="90000"/>
          </a:bodyPr>
          <a:lstStyle/>
          <a:p>
            <a:pPr algn="ctr"/>
            <a:r>
              <a:rPr lang="en-GB" dirty="0"/>
              <a:t>Background and Outcomes – Our Own Experiences in Oxfordshire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268760"/>
            <a:ext cx="8568952" cy="4968552"/>
          </a:xfrm>
        </p:spPr>
        <p:txBody>
          <a:bodyPr>
            <a:normAutofit fontScale="92500"/>
          </a:bodyPr>
          <a:lstStyle/>
          <a:p>
            <a:r>
              <a:rPr lang="en-GB" dirty="0"/>
              <a:t>At a meeting of the DCS group in December 2017, the following was therefore decided:</a:t>
            </a:r>
          </a:p>
          <a:p>
            <a:pPr lvl="1"/>
            <a:r>
              <a:rPr lang="en-GB" dirty="0"/>
              <a:t>A project would be undertaken with Oxfordshire as sponsor and lead authority</a:t>
            </a:r>
          </a:p>
          <a:p>
            <a:pPr lvl="1"/>
            <a:r>
              <a:rPr lang="en-GB" dirty="0"/>
              <a:t>That initially all 19 authorities in the south east would be invited to participate</a:t>
            </a:r>
          </a:p>
          <a:p>
            <a:pPr lvl="1"/>
            <a:r>
              <a:rPr lang="en-GB" dirty="0"/>
              <a:t>That, following an initial workshop (today), a small number of authorities would be identified to participate in the detailed fieldwork as part of the project</a:t>
            </a:r>
          </a:p>
          <a:p>
            <a:pPr lvl="1"/>
            <a:r>
              <a:rPr lang="en-GB" dirty="0"/>
              <a:t>That the scope of the project would be focussed so as to be manageable</a:t>
            </a:r>
          </a:p>
          <a:p>
            <a:pPr lvl="1"/>
            <a:r>
              <a:rPr lang="en-GB" dirty="0"/>
              <a:t>That the interim and final findings would be made available to the DCS and AD Groups for use and dissemination throughout the sector in the South East</a:t>
            </a:r>
          </a:p>
          <a:p>
            <a:pPr lvl="1"/>
            <a:endParaRPr lang="en-GB" dirty="0"/>
          </a:p>
          <a:p>
            <a:endParaRPr lang="en-GB" dirty="0"/>
          </a:p>
          <a:p>
            <a:endParaRPr lang="en-GB" dirty="0"/>
          </a:p>
        </p:txBody>
      </p:sp>
      <p:sp>
        <p:nvSpPr>
          <p:cNvPr id="3" name="Title 2"/>
          <p:cNvSpPr>
            <a:spLocks noGrp="1"/>
          </p:cNvSpPr>
          <p:nvPr>
            <p:ph type="title"/>
          </p:nvPr>
        </p:nvSpPr>
        <p:spPr/>
        <p:txBody>
          <a:bodyPr/>
          <a:lstStyle/>
          <a:p>
            <a:pPr algn="ctr"/>
            <a:r>
              <a:rPr lang="en-GB" dirty="0"/>
              <a:t>Background and Outcomes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40768"/>
            <a:ext cx="8229600" cy="4896544"/>
          </a:xfrm>
        </p:spPr>
        <p:txBody>
          <a:bodyPr>
            <a:normAutofit lnSpcReduction="10000"/>
          </a:bodyPr>
          <a:lstStyle/>
          <a:p>
            <a:r>
              <a:rPr lang="en-GB" dirty="0"/>
              <a:t>To have a better idea of the issues facing authorities in placing vulnerable adolescents and those on the edge of care </a:t>
            </a:r>
          </a:p>
          <a:p>
            <a:r>
              <a:rPr lang="en-GB" dirty="0"/>
              <a:t>To understand the cost pressures facing authorities in making placement decisions</a:t>
            </a:r>
          </a:p>
          <a:p>
            <a:r>
              <a:rPr lang="en-GB" dirty="0"/>
              <a:t>To have an understanding of where and how innovations have worked and why</a:t>
            </a:r>
          </a:p>
          <a:p>
            <a:r>
              <a:rPr lang="en-GB" dirty="0"/>
              <a:t>To know where there are gaps in current services and how placement decisions are affected by this </a:t>
            </a:r>
          </a:p>
          <a:p>
            <a:r>
              <a:rPr lang="en-GB" dirty="0"/>
              <a:t>To make some recommendations for future options across the south east region</a:t>
            </a:r>
          </a:p>
        </p:txBody>
      </p:sp>
      <p:sp>
        <p:nvSpPr>
          <p:cNvPr id="3" name="Title 2"/>
          <p:cNvSpPr>
            <a:spLocks noGrp="1"/>
          </p:cNvSpPr>
          <p:nvPr>
            <p:ph type="title"/>
          </p:nvPr>
        </p:nvSpPr>
        <p:spPr>
          <a:xfrm>
            <a:off x="0" y="274638"/>
            <a:ext cx="9144000" cy="1143000"/>
          </a:xfrm>
        </p:spPr>
        <p:txBody>
          <a:bodyPr>
            <a:normAutofit fontScale="90000"/>
          </a:bodyPr>
          <a:lstStyle/>
          <a:p>
            <a:pPr algn="ctr"/>
            <a:r>
              <a:rPr lang="en-GB" dirty="0"/>
              <a:t>Background and Outcomes -</a:t>
            </a:r>
            <a:br>
              <a:rPr lang="en-GB" dirty="0"/>
            </a:br>
            <a:r>
              <a:rPr lang="en-GB" dirty="0"/>
              <a:t>Outcomes from the Project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4704"/>
            <a:ext cx="8229600" cy="5242587"/>
          </a:xfrm>
        </p:spPr>
        <p:txBody>
          <a:bodyPr/>
          <a:lstStyle/>
          <a:p>
            <a:endParaRPr lang="en-GB" dirty="0"/>
          </a:p>
        </p:txBody>
      </p:sp>
      <p:sp>
        <p:nvSpPr>
          <p:cNvPr id="3" name="Title 2"/>
          <p:cNvSpPr>
            <a:spLocks noGrp="1"/>
          </p:cNvSpPr>
          <p:nvPr>
            <p:ph type="title"/>
          </p:nvPr>
        </p:nvSpPr>
        <p:spPr>
          <a:xfrm>
            <a:off x="0" y="0"/>
            <a:ext cx="9144000" cy="908720"/>
          </a:xfrm>
        </p:spPr>
        <p:txBody>
          <a:bodyPr>
            <a:noAutofit/>
          </a:bodyPr>
          <a:lstStyle/>
          <a:p>
            <a:pPr algn="ctr"/>
            <a:r>
              <a:rPr lang="en-GB" sz="2800" dirty="0"/>
              <a:t>Background and Outcomes – Project Objectives</a:t>
            </a:r>
          </a:p>
        </p:txBody>
      </p:sp>
      <p:sp>
        <p:nvSpPr>
          <p:cNvPr id="4" name="Rounded Rectangle 3"/>
          <p:cNvSpPr/>
          <p:nvPr/>
        </p:nvSpPr>
        <p:spPr>
          <a:xfrm>
            <a:off x="6084168" y="836712"/>
            <a:ext cx="2448272" cy="216024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To look inside our own authorities for good practice and innovation, in terms of cost, outcomes and quality </a:t>
            </a:r>
          </a:p>
        </p:txBody>
      </p:sp>
      <p:sp>
        <p:nvSpPr>
          <p:cNvPr id="5" name="Rounded Rectangle 4"/>
          <p:cNvSpPr/>
          <p:nvPr/>
        </p:nvSpPr>
        <p:spPr>
          <a:xfrm>
            <a:off x="3491880" y="836712"/>
            <a:ext cx="2160240" cy="16561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To use published and newly collected data to identify and quantify the problem  </a:t>
            </a:r>
          </a:p>
        </p:txBody>
      </p:sp>
      <p:sp>
        <p:nvSpPr>
          <p:cNvPr id="6" name="Rounded Rectangle 5"/>
          <p:cNvSpPr/>
          <p:nvPr/>
        </p:nvSpPr>
        <p:spPr>
          <a:xfrm>
            <a:off x="611560" y="764704"/>
            <a:ext cx="2520280" cy="1728192"/>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To focus the project so that it is manageable and will achieve its objectives</a:t>
            </a:r>
          </a:p>
        </p:txBody>
      </p:sp>
      <p:sp>
        <p:nvSpPr>
          <p:cNvPr id="7" name="Rounded Rectangle 6"/>
          <p:cNvSpPr/>
          <p:nvPr/>
        </p:nvSpPr>
        <p:spPr>
          <a:xfrm>
            <a:off x="6084168" y="3284984"/>
            <a:ext cx="2915816" cy="2808312"/>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Using published and collected data, to produce a comprehensive analysis of the needs of young people who are LAC or on the edge of care, within the scope of the project</a:t>
            </a:r>
          </a:p>
        </p:txBody>
      </p:sp>
      <p:sp>
        <p:nvSpPr>
          <p:cNvPr id="8" name="Rounded Rectangle 7"/>
          <p:cNvSpPr/>
          <p:nvPr/>
        </p:nvSpPr>
        <p:spPr>
          <a:xfrm>
            <a:off x="3923928" y="2852936"/>
            <a:ext cx="2088232" cy="1368152"/>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To use case studies to verify the nature of the problem</a:t>
            </a:r>
          </a:p>
        </p:txBody>
      </p:sp>
      <p:sp>
        <p:nvSpPr>
          <p:cNvPr id="9" name="Rounded Rectangle 8"/>
          <p:cNvSpPr/>
          <p:nvPr/>
        </p:nvSpPr>
        <p:spPr>
          <a:xfrm>
            <a:off x="3779912" y="4437112"/>
            <a:ext cx="194421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To identify gaps in services</a:t>
            </a:r>
          </a:p>
        </p:txBody>
      </p:sp>
      <p:sp>
        <p:nvSpPr>
          <p:cNvPr id="10" name="Rounded Rectangle 9"/>
          <p:cNvSpPr/>
          <p:nvPr/>
        </p:nvSpPr>
        <p:spPr>
          <a:xfrm flipH="1">
            <a:off x="251520" y="4437112"/>
            <a:ext cx="3312368" cy="57606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To map current levels of service provision</a:t>
            </a:r>
          </a:p>
        </p:txBody>
      </p:sp>
      <p:sp>
        <p:nvSpPr>
          <p:cNvPr id="11" name="Rounded Rectangle 10"/>
          <p:cNvSpPr/>
          <p:nvPr/>
        </p:nvSpPr>
        <p:spPr>
          <a:xfrm>
            <a:off x="611560" y="2780928"/>
            <a:ext cx="3168352"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To look outside our authorities for areas of good practice and innovation </a:t>
            </a:r>
          </a:p>
        </p:txBody>
      </p:sp>
      <p:sp>
        <p:nvSpPr>
          <p:cNvPr id="12" name="Rounded Rectangle 11"/>
          <p:cNvSpPr/>
          <p:nvPr/>
        </p:nvSpPr>
        <p:spPr>
          <a:xfrm>
            <a:off x="251520" y="5373216"/>
            <a:ext cx="2880320" cy="9144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To make recommendations for solutions</a:t>
            </a:r>
          </a:p>
        </p:txBody>
      </p:sp>
      <p:sp>
        <p:nvSpPr>
          <p:cNvPr id="13" name="Rounded Rectangle 12"/>
          <p:cNvSpPr/>
          <p:nvPr/>
        </p:nvSpPr>
        <p:spPr>
          <a:xfrm>
            <a:off x="3347864" y="5661248"/>
            <a:ext cx="2736304"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To share the findings across SESLIP</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40768"/>
            <a:ext cx="8229600" cy="5040560"/>
          </a:xfrm>
        </p:spPr>
        <p:txBody>
          <a:bodyPr>
            <a:normAutofit lnSpcReduction="10000"/>
          </a:bodyPr>
          <a:lstStyle/>
          <a:p>
            <a:r>
              <a:rPr lang="en-GB" dirty="0"/>
              <a:t>To have agreed a defined scope for the project</a:t>
            </a:r>
          </a:p>
          <a:p>
            <a:r>
              <a:rPr lang="en-GB" dirty="0"/>
              <a:t>To have identified a small number of authorities to work alongside Oxfordshire and SESLIP</a:t>
            </a:r>
          </a:p>
          <a:p>
            <a:r>
              <a:rPr lang="en-GB" dirty="0"/>
              <a:t>To be clear about the timescales and time commitments from participants</a:t>
            </a:r>
          </a:p>
          <a:p>
            <a:r>
              <a:rPr lang="en-GB" dirty="0"/>
              <a:t>To be clear about next steps</a:t>
            </a:r>
          </a:p>
          <a:p>
            <a:r>
              <a:rPr lang="en-GB" dirty="0"/>
              <a:t>Progress to be fed back to DCS and AD groups in March</a:t>
            </a:r>
          </a:p>
          <a:p>
            <a:r>
              <a:rPr lang="en-GB" dirty="0"/>
              <a:t>Do you have any further outcomes from today?</a:t>
            </a:r>
          </a:p>
          <a:p>
            <a:endParaRPr lang="en-GB" dirty="0"/>
          </a:p>
          <a:p>
            <a:endParaRPr lang="en-GB" dirty="0"/>
          </a:p>
        </p:txBody>
      </p:sp>
      <p:sp>
        <p:nvSpPr>
          <p:cNvPr id="3" name="Title 2"/>
          <p:cNvSpPr>
            <a:spLocks noGrp="1"/>
          </p:cNvSpPr>
          <p:nvPr>
            <p:ph type="title"/>
          </p:nvPr>
        </p:nvSpPr>
        <p:spPr/>
        <p:txBody>
          <a:bodyPr/>
          <a:lstStyle/>
          <a:p>
            <a:pPr algn="ctr"/>
            <a:r>
              <a:rPr lang="en-GB" dirty="0"/>
              <a:t>Outcomes from today</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2142</TotalTime>
  <Words>3550</Words>
  <Application>Microsoft Office PowerPoint</Application>
  <PresentationFormat>On-screen Show (4:3)</PresentationFormat>
  <Paragraphs>496</Paragraphs>
  <Slides>43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Calibri</vt:lpstr>
      <vt:lpstr>Lucida Sans Unicode</vt:lpstr>
      <vt:lpstr>Mangal</vt:lpstr>
      <vt:lpstr>Verdana</vt:lpstr>
      <vt:lpstr>Wingdings 2</vt:lpstr>
      <vt:lpstr>Wingdings 3</vt:lpstr>
      <vt:lpstr>Concourse</vt:lpstr>
      <vt:lpstr>Complex LAC &amp; Edge of Care Efficiency Workshop</vt:lpstr>
      <vt:lpstr>Agenda</vt:lpstr>
      <vt:lpstr>Welcome and Introductions</vt:lpstr>
      <vt:lpstr>Background and Outcomes</vt:lpstr>
      <vt:lpstr>Background and Outcomes – Our Own Experiences in Oxfordshire</vt:lpstr>
      <vt:lpstr>Background and Outcomes</vt:lpstr>
      <vt:lpstr>Background and Outcomes - Outcomes from the Project</vt:lpstr>
      <vt:lpstr>Background and Outcomes – Project Objectives</vt:lpstr>
      <vt:lpstr>Outcomes from today</vt:lpstr>
      <vt:lpstr>The Project So Far</vt:lpstr>
      <vt:lpstr>Project Timelines</vt:lpstr>
      <vt:lpstr>The Project So Far – Data Analysis</vt:lpstr>
      <vt:lpstr>The Project So Far -What you have told us</vt:lpstr>
      <vt:lpstr>Primary Reason for CLA or EOC</vt:lpstr>
      <vt:lpstr>CLA and Edge of Care by Age &amp; Gender</vt:lpstr>
      <vt:lpstr>Working with Other Agencies</vt:lpstr>
      <vt:lpstr>The Costs</vt:lpstr>
      <vt:lpstr>Costs for The Year</vt:lpstr>
      <vt:lpstr>Costs Continued </vt:lpstr>
      <vt:lpstr>Costs – Some Totals</vt:lpstr>
      <vt:lpstr>SE Innovations </vt:lpstr>
      <vt:lpstr>SE Innovations </vt:lpstr>
      <vt:lpstr>SE Innovations</vt:lpstr>
      <vt:lpstr>SE Innovations</vt:lpstr>
      <vt:lpstr>The Project So Far - what interests you</vt:lpstr>
      <vt:lpstr>We need to collaborate on the project </vt:lpstr>
      <vt:lpstr>Joint (Multi-Authority) Commissioning and Market Development </vt:lpstr>
      <vt:lpstr>Joint (Multi-Authority) Commissioning and Market Development </vt:lpstr>
      <vt:lpstr>Workforce </vt:lpstr>
      <vt:lpstr>The Trusted Relationships Fund  </vt:lpstr>
      <vt:lpstr>Step down </vt:lpstr>
      <vt:lpstr>A Social Impact Bond is.. </vt:lpstr>
      <vt:lpstr>Influencing Regulators </vt:lpstr>
      <vt:lpstr>Community Based Interventions</vt:lpstr>
      <vt:lpstr>Community Based Interventions </vt:lpstr>
      <vt:lpstr>Sufficiency Plans/Strategies  </vt:lpstr>
      <vt:lpstr>Whole System Reviews </vt:lpstr>
      <vt:lpstr>Discussion and Questions</vt:lpstr>
      <vt:lpstr>Tea and Coffee Break</vt:lpstr>
      <vt:lpstr>Group Discussions </vt:lpstr>
      <vt:lpstr>Group Discussions - Feedback</vt:lpstr>
      <vt:lpstr>Next Steps</vt:lpstr>
      <vt:lpstr>Final Questions and Close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Complex LAC &amp; Edge of Care Efficiency Workshop</dc:title>
  <dc:creator>User</dc:creator>
  <cp:lastModifiedBy>Rosemary Perry</cp:lastModifiedBy>
  <cp:revision>75</cp:revision>
  <cp:lastPrinted>2018-03-12T10:53:12Z</cp:lastPrinted>
  <dcterms:created xsi:type="dcterms:W3CDTF">2018-02-12T11:38:10Z</dcterms:created>
  <dcterms:modified xsi:type="dcterms:W3CDTF">2018-03-16T08:39:45Z</dcterms:modified>
</cp:coreProperties>
</file>